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9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DM Mono" panose="020B0509040201040103" pitchFamily="49" charset="77"/>
      <p:regular r:id="rId43"/>
      <p:italic r:id="rId44"/>
    </p:embeddedFont>
    <p:embeddedFont>
      <p:font typeface="DM Sans" pitchFamily="2" charset="77"/>
      <p:regular r:id="rId45"/>
      <p:bold r:id="rId46"/>
      <p:italic r:id="rId47"/>
      <p:boldItalic r:id="rId48"/>
    </p:embeddedFont>
    <p:embeddedFont>
      <p:font typeface="Economica" panose="02000506040000020004" pitchFamily="2" charset="77"/>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jc1SbIHXE3J3AZn8merX5JdVmM5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p:restoredTop sz="94716"/>
  </p:normalViewPr>
  <p:slideViewPr>
    <p:cSldViewPr snapToGrid="0" snapToObjects="1">
      <p:cViewPr varScale="1">
        <p:scale>
          <a:sx n="146" d="100"/>
          <a:sy n="146" d="100"/>
        </p:scale>
        <p:origin x="10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844651247594622E-2"/>
          <c:y val="8.1648293963254598E-2"/>
          <c:w val="0.93965658572383537"/>
          <c:h val="0.78012000583260421"/>
        </c:manualLayout>
      </c:layout>
      <c:barChart>
        <c:barDir val="col"/>
        <c:grouping val="clustered"/>
        <c:varyColors val="0"/>
        <c:ser>
          <c:idx val="0"/>
          <c:order val="0"/>
          <c:tx>
            <c:strRef>
              <c:f>Sheet1!$B$1</c:f>
              <c:strCache>
                <c:ptCount val="1"/>
                <c:pt idx="0">
                  <c:v>Count</c:v>
                </c:pt>
              </c:strCache>
            </c:strRef>
          </c:tx>
          <c:spPr>
            <a:solidFill>
              <a:schemeClr val="accent1"/>
            </a:solidFill>
            <a:ln>
              <a:noFill/>
            </a:ln>
            <a:effectLst/>
          </c:spPr>
          <c:invertIfNegative val="0"/>
          <c:cat>
            <c:numRef>
              <c:f>Sheet1!$A$2:$A$59</c:f>
              <c:numCache>
                <c:formatCode>m/d/yy</c:formatCode>
                <c:ptCount val="58"/>
                <c:pt idx="0">
                  <c:v>44593</c:v>
                </c:pt>
                <c:pt idx="1">
                  <c:v>44594</c:v>
                </c:pt>
                <c:pt idx="2">
                  <c:v>44595</c:v>
                </c:pt>
                <c:pt idx="3">
                  <c:v>44596</c:v>
                </c:pt>
                <c:pt idx="4">
                  <c:v>44597</c:v>
                </c:pt>
                <c:pt idx="5">
                  <c:v>44598</c:v>
                </c:pt>
                <c:pt idx="6">
                  <c:v>44599</c:v>
                </c:pt>
                <c:pt idx="7">
                  <c:v>44600</c:v>
                </c:pt>
                <c:pt idx="8">
                  <c:v>44601</c:v>
                </c:pt>
                <c:pt idx="9">
                  <c:v>44602</c:v>
                </c:pt>
                <c:pt idx="10">
                  <c:v>44603</c:v>
                </c:pt>
                <c:pt idx="11">
                  <c:v>44604</c:v>
                </c:pt>
                <c:pt idx="12">
                  <c:v>44605</c:v>
                </c:pt>
                <c:pt idx="13">
                  <c:v>44606</c:v>
                </c:pt>
                <c:pt idx="14">
                  <c:v>44607</c:v>
                </c:pt>
                <c:pt idx="15">
                  <c:v>44608</c:v>
                </c:pt>
                <c:pt idx="16">
                  <c:v>44609</c:v>
                </c:pt>
                <c:pt idx="17">
                  <c:v>44610</c:v>
                </c:pt>
                <c:pt idx="18">
                  <c:v>44611</c:v>
                </c:pt>
                <c:pt idx="19">
                  <c:v>44612</c:v>
                </c:pt>
                <c:pt idx="20">
                  <c:v>44613</c:v>
                </c:pt>
                <c:pt idx="21">
                  <c:v>44614</c:v>
                </c:pt>
                <c:pt idx="22">
                  <c:v>44615</c:v>
                </c:pt>
                <c:pt idx="23">
                  <c:v>44616</c:v>
                </c:pt>
                <c:pt idx="24">
                  <c:v>44617</c:v>
                </c:pt>
                <c:pt idx="25">
                  <c:v>44618</c:v>
                </c:pt>
                <c:pt idx="26">
                  <c:v>44619</c:v>
                </c:pt>
                <c:pt idx="27">
                  <c:v>44620</c:v>
                </c:pt>
                <c:pt idx="28">
                  <c:v>44621</c:v>
                </c:pt>
                <c:pt idx="29">
                  <c:v>44622</c:v>
                </c:pt>
                <c:pt idx="30">
                  <c:v>44623</c:v>
                </c:pt>
                <c:pt idx="31">
                  <c:v>44624</c:v>
                </c:pt>
                <c:pt idx="32">
                  <c:v>44625</c:v>
                </c:pt>
                <c:pt idx="33">
                  <c:v>44626</c:v>
                </c:pt>
                <c:pt idx="34">
                  <c:v>44627</c:v>
                </c:pt>
                <c:pt idx="35">
                  <c:v>44628</c:v>
                </c:pt>
                <c:pt idx="36">
                  <c:v>44629</c:v>
                </c:pt>
                <c:pt idx="37">
                  <c:v>44630</c:v>
                </c:pt>
                <c:pt idx="38">
                  <c:v>44631</c:v>
                </c:pt>
                <c:pt idx="39">
                  <c:v>44632</c:v>
                </c:pt>
                <c:pt idx="40">
                  <c:v>44633</c:v>
                </c:pt>
                <c:pt idx="41">
                  <c:v>44634</c:v>
                </c:pt>
                <c:pt idx="42">
                  <c:v>44635</c:v>
                </c:pt>
                <c:pt idx="43">
                  <c:v>44636</c:v>
                </c:pt>
                <c:pt idx="44">
                  <c:v>44637</c:v>
                </c:pt>
                <c:pt idx="45">
                  <c:v>44638</c:v>
                </c:pt>
                <c:pt idx="46">
                  <c:v>44639</c:v>
                </c:pt>
                <c:pt idx="47">
                  <c:v>44640</c:v>
                </c:pt>
                <c:pt idx="48">
                  <c:v>44641</c:v>
                </c:pt>
                <c:pt idx="49">
                  <c:v>44642</c:v>
                </c:pt>
                <c:pt idx="50">
                  <c:v>44643</c:v>
                </c:pt>
                <c:pt idx="51">
                  <c:v>44644</c:v>
                </c:pt>
                <c:pt idx="52">
                  <c:v>44645</c:v>
                </c:pt>
                <c:pt idx="53">
                  <c:v>44646</c:v>
                </c:pt>
                <c:pt idx="54">
                  <c:v>44647</c:v>
                </c:pt>
                <c:pt idx="55">
                  <c:v>44648</c:v>
                </c:pt>
                <c:pt idx="56">
                  <c:v>44649</c:v>
                </c:pt>
                <c:pt idx="57">
                  <c:v>44650</c:v>
                </c:pt>
              </c:numCache>
            </c:numRef>
          </c:cat>
          <c:val>
            <c:numRef>
              <c:f>Sheet1!$B$2:$B$59</c:f>
              <c:numCache>
                <c:formatCode>General</c:formatCode>
                <c:ptCount val="58"/>
                <c:pt idx="0">
                  <c:v>46</c:v>
                </c:pt>
                <c:pt idx="1">
                  <c:v>24</c:v>
                </c:pt>
                <c:pt idx="2">
                  <c:v>32</c:v>
                </c:pt>
                <c:pt idx="3">
                  <c:v>26</c:v>
                </c:pt>
                <c:pt idx="4">
                  <c:v>32</c:v>
                </c:pt>
                <c:pt idx="5">
                  <c:v>23</c:v>
                </c:pt>
                <c:pt idx="6">
                  <c:v>28</c:v>
                </c:pt>
                <c:pt idx="7">
                  <c:v>26</c:v>
                </c:pt>
                <c:pt idx="8">
                  <c:v>34</c:v>
                </c:pt>
                <c:pt idx="9">
                  <c:v>32</c:v>
                </c:pt>
                <c:pt idx="10">
                  <c:v>26</c:v>
                </c:pt>
                <c:pt idx="11">
                  <c:v>33</c:v>
                </c:pt>
                <c:pt idx="12">
                  <c:v>23</c:v>
                </c:pt>
                <c:pt idx="13">
                  <c:v>41</c:v>
                </c:pt>
                <c:pt idx="14">
                  <c:v>58</c:v>
                </c:pt>
                <c:pt idx="15">
                  <c:v>53</c:v>
                </c:pt>
                <c:pt idx="16">
                  <c:v>51</c:v>
                </c:pt>
                <c:pt idx="17">
                  <c:v>55</c:v>
                </c:pt>
                <c:pt idx="18">
                  <c:v>43</c:v>
                </c:pt>
                <c:pt idx="19">
                  <c:v>39</c:v>
                </c:pt>
                <c:pt idx="20">
                  <c:v>56</c:v>
                </c:pt>
                <c:pt idx="21">
                  <c:v>122</c:v>
                </c:pt>
                <c:pt idx="22">
                  <c:v>89</c:v>
                </c:pt>
                <c:pt idx="23">
                  <c:v>216</c:v>
                </c:pt>
                <c:pt idx="24">
                  <c:v>234</c:v>
                </c:pt>
                <c:pt idx="25">
                  <c:v>160</c:v>
                </c:pt>
                <c:pt idx="26">
                  <c:v>163</c:v>
                </c:pt>
                <c:pt idx="27">
                  <c:v>231</c:v>
                </c:pt>
              </c:numCache>
            </c:numRef>
          </c:val>
          <c:extLst>
            <c:ext xmlns:c16="http://schemas.microsoft.com/office/drawing/2014/chart" uri="{C3380CC4-5D6E-409C-BE32-E72D297353CC}">
              <c16:uniqueId val="{00000000-CD1A-754F-81A8-BD66E925B2DA}"/>
            </c:ext>
          </c:extLst>
        </c:ser>
        <c:ser>
          <c:idx val="1"/>
          <c:order val="1"/>
          <c:tx>
            <c:strRef>
              <c:f>Sheet1!$C$1</c:f>
              <c:strCache>
                <c:ptCount val="1"/>
                <c:pt idx="0">
                  <c:v>Column1</c:v>
                </c:pt>
              </c:strCache>
            </c:strRef>
          </c:tx>
          <c:spPr>
            <a:solidFill>
              <a:schemeClr val="accent2"/>
            </a:solidFill>
            <a:ln>
              <a:noFill/>
            </a:ln>
            <a:effectLst/>
          </c:spPr>
          <c:invertIfNegative val="0"/>
          <c:cat>
            <c:numRef>
              <c:f>Sheet1!$A$2:$A$59</c:f>
              <c:numCache>
                <c:formatCode>m/d/yy</c:formatCode>
                <c:ptCount val="58"/>
                <c:pt idx="0">
                  <c:v>44593</c:v>
                </c:pt>
                <c:pt idx="1">
                  <c:v>44594</c:v>
                </c:pt>
                <c:pt idx="2">
                  <c:v>44595</c:v>
                </c:pt>
                <c:pt idx="3">
                  <c:v>44596</c:v>
                </c:pt>
                <c:pt idx="4">
                  <c:v>44597</c:v>
                </c:pt>
                <c:pt idx="5">
                  <c:v>44598</c:v>
                </c:pt>
                <c:pt idx="6">
                  <c:v>44599</c:v>
                </c:pt>
                <c:pt idx="7">
                  <c:v>44600</c:v>
                </c:pt>
                <c:pt idx="8">
                  <c:v>44601</c:v>
                </c:pt>
                <c:pt idx="9">
                  <c:v>44602</c:v>
                </c:pt>
                <c:pt idx="10">
                  <c:v>44603</c:v>
                </c:pt>
                <c:pt idx="11">
                  <c:v>44604</c:v>
                </c:pt>
                <c:pt idx="12">
                  <c:v>44605</c:v>
                </c:pt>
                <c:pt idx="13">
                  <c:v>44606</c:v>
                </c:pt>
                <c:pt idx="14">
                  <c:v>44607</c:v>
                </c:pt>
                <c:pt idx="15">
                  <c:v>44608</c:v>
                </c:pt>
                <c:pt idx="16">
                  <c:v>44609</c:v>
                </c:pt>
                <c:pt idx="17">
                  <c:v>44610</c:v>
                </c:pt>
                <c:pt idx="18">
                  <c:v>44611</c:v>
                </c:pt>
                <c:pt idx="19">
                  <c:v>44612</c:v>
                </c:pt>
                <c:pt idx="20">
                  <c:v>44613</c:v>
                </c:pt>
                <c:pt idx="21">
                  <c:v>44614</c:v>
                </c:pt>
                <c:pt idx="22">
                  <c:v>44615</c:v>
                </c:pt>
                <c:pt idx="23">
                  <c:v>44616</c:v>
                </c:pt>
                <c:pt idx="24">
                  <c:v>44617</c:v>
                </c:pt>
                <c:pt idx="25">
                  <c:v>44618</c:v>
                </c:pt>
                <c:pt idx="26">
                  <c:v>44619</c:v>
                </c:pt>
                <c:pt idx="27">
                  <c:v>44620</c:v>
                </c:pt>
                <c:pt idx="28">
                  <c:v>44621</c:v>
                </c:pt>
                <c:pt idx="29">
                  <c:v>44622</c:v>
                </c:pt>
                <c:pt idx="30">
                  <c:v>44623</c:v>
                </c:pt>
                <c:pt idx="31">
                  <c:v>44624</c:v>
                </c:pt>
                <c:pt idx="32">
                  <c:v>44625</c:v>
                </c:pt>
                <c:pt idx="33">
                  <c:v>44626</c:v>
                </c:pt>
                <c:pt idx="34">
                  <c:v>44627</c:v>
                </c:pt>
                <c:pt idx="35">
                  <c:v>44628</c:v>
                </c:pt>
                <c:pt idx="36">
                  <c:v>44629</c:v>
                </c:pt>
                <c:pt idx="37">
                  <c:v>44630</c:v>
                </c:pt>
                <c:pt idx="38">
                  <c:v>44631</c:v>
                </c:pt>
                <c:pt idx="39">
                  <c:v>44632</c:v>
                </c:pt>
                <c:pt idx="40">
                  <c:v>44633</c:v>
                </c:pt>
                <c:pt idx="41">
                  <c:v>44634</c:v>
                </c:pt>
                <c:pt idx="42">
                  <c:v>44635</c:v>
                </c:pt>
                <c:pt idx="43">
                  <c:v>44636</c:v>
                </c:pt>
                <c:pt idx="44">
                  <c:v>44637</c:v>
                </c:pt>
                <c:pt idx="45">
                  <c:v>44638</c:v>
                </c:pt>
                <c:pt idx="46">
                  <c:v>44639</c:v>
                </c:pt>
                <c:pt idx="47">
                  <c:v>44640</c:v>
                </c:pt>
                <c:pt idx="48">
                  <c:v>44641</c:v>
                </c:pt>
                <c:pt idx="49">
                  <c:v>44642</c:v>
                </c:pt>
                <c:pt idx="50">
                  <c:v>44643</c:v>
                </c:pt>
                <c:pt idx="51">
                  <c:v>44644</c:v>
                </c:pt>
                <c:pt idx="52">
                  <c:v>44645</c:v>
                </c:pt>
                <c:pt idx="53">
                  <c:v>44646</c:v>
                </c:pt>
                <c:pt idx="54">
                  <c:v>44647</c:v>
                </c:pt>
                <c:pt idx="55">
                  <c:v>44648</c:v>
                </c:pt>
                <c:pt idx="56">
                  <c:v>44649</c:v>
                </c:pt>
                <c:pt idx="57">
                  <c:v>44650</c:v>
                </c:pt>
              </c:numCache>
            </c:numRef>
          </c:cat>
          <c:val>
            <c:numRef>
              <c:f>Sheet1!$C$2:$C$59</c:f>
              <c:numCache>
                <c:formatCode>General</c:formatCode>
                <c:ptCount val="58"/>
                <c:pt idx="28">
                  <c:v>146</c:v>
                </c:pt>
                <c:pt idx="29">
                  <c:v>109</c:v>
                </c:pt>
                <c:pt idx="30">
                  <c:v>129</c:v>
                </c:pt>
                <c:pt idx="31">
                  <c:v>102</c:v>
                </c:pt>
                <c:pt idx="32">
                  <c:v>79</c:v>
                </c:pt>
                <c:pt idx="33">
                  <c:v>69</c:v>
                </c:pt>
                <c:pt idx="34">
                  <c:v>86</c:v>
                </c:pt>
                <c:pt idx="35">
                  <c:v>96</c:v>
                </c:pt>
                <c:pt idx="36">
                  <c:v>111</c:v>
                </c:pt>
                <c:pt idx="37">
                  <c:v>101</c:v>
                </c:pt>
                <c:pt idx="38">
                  <c:v>80</c:v>
                </c:pt>
                <c:pt idx="39">
                  <c:v>61</c:v>
                </c:pt>
                <c:pt idx="40">
                  <c:v>62</c:v>
                </c:pt>
                <c:pt idx="41">
                  <c:v>88</c:v>
                </c:pt>
                <c:pt idx="42">
                  <c:v>93</c:v>
                </c:pt>
                <c:pt idx="43">
                  <c:v>80</c:v>
                </c:pt>
                <c:pt idx="44">
                  <c:v>57</c:v>
                </c:pt>
                <c:pt idx="45">
                  <c:v>66</c:v>
                </c:pt>
                <c:pt idx="46">
                  <c:v>44</c:v>
                </c:pt>
                <c:pt idx="47">
                  <c:v>52</c:v>
                </c:pt>
                <c:pt idx="48">
                  <c:v>56</c:v>
                </c:pt>
                <c:pt idx="49">
                  <c:v>54</c:v>
                </c:pt>
                <c:pt idx="50">
                  <c:v>63</c:v>
                </c:pt>
                <c:pt idx="51">
                  <c:v>57</c:v>
                </c:pt>
                <c:pt idx="52">
                  <c:v>43</c:v>
                </c:pt>
                <c:pt idx="53">
                  <c:v>33</c:v>
                </c:pt>
                <c:pt idx="54">
                  <c:v>26</c:v>
                </c:pt>
                <c:pt idx="55">
                  <c:v>38</c:v>
                </c:pt>
                <c:pt idx="56">
                  <c:v>63</c:v>
                </c:pt>
                <c:pt idx="57">
                  <c:v>5</c:v>
                </c:pt>
              </c:numCache>
            </c:numRef>
          </c:val>
          <c:extLst>
            <c:ext xmlns:c16="http://schemas.microsoft.com/office/drawing/2014/chart" uri="{C3380CC4-5D6E-409C-BE32-E72D297353CC}">
              <c16:uniqueId val="{00000002-CD1A-754F-81A8-BD66E925B2DA}"/>
            </c:ext>
          </c:extLst>
        </c:ser>
        <c:dLbls>
          <c:showLegendKey val="0"/>
          <c:showVal val="0"/>
          <c:showCatName val="0"/>
          <c:showSerName val="0"/>
          <c:showPercent val="0"/>
          <c:showBubbleSize val="0"/>
        </c:dLbls>
        <c:gapWidth val="219"/>
        <c:overlap val="-27"/>
        <c:axId val="1077623887"/>
        <c:axId val="1077504623"/>
      </c:barChart>
      <c:dateAx>
        <c:axId val="1077623887"/>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7504623"/>
        <c:crosses val="autoZero"/>
        <c:auto val="1"/>
        <c:lblOffset val="100"/>
        <c:baseTimeUnit val="days"/>
        <c:majorUnit val="7"/>
        <c:majorTimeUnit val="days"/>
      </c:dateAx>
      <c:valAx>
        <c:axId val="10775046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76238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844651247594622E-2"/>
          <c:y val="8.1648293963254598E-2"/>
          <c:w val="0.93965658572383537"/>
          <c:h val="0.78012000583260421"/>
        </c:manualLayout>
      </c:layout>
      <c:lineChart>
        <c:grouping val="standard"/>
        <c:varyColors val="0"/>
        <c:ser>
          <c:idx val="0"/>
          <c:order val="0"/>
          <c:tx>
            <c:strRef>
              <c:f>Sheet1!$B$1</c:f>
              <c:strCache>
                <c:ptCount val="1"/>
                <c:pt idx="0">
                  <c:v>Percent</c:v>
                </c:pt>
              </c:strCache>
            </c:strRef>
          </c:tx>
          <c:spPr>
            <a:ln w="127000" cap="rnd">
              <a:solidFill>
                <a:schemeClr val="accent1"/>
              </a:solidFill>
              <a:round/>
            </a:ln>
            <a:effectLst/>
          </c:spPr>
          <c:marker>
            <c:symbol val="none"/>
          </c:marker>
          <c:cat>
            <c:numRef>
              <c:f>Sheet1!$A$2:$A$59</c:f>
              <c:numCache>
                <c:formatCode>m/d/yy</c:formatCode>
                <c:ptCount val="58"/>
                <c:pt idx="0">
                  <c:v>44613</c:v>
                </c:pt>
                <c:pt idx="1">
                  <c:v>44614</c:v>
                </c:pt>
                <c:pt idx="2">
                  <c:v>44615</c:v>
                </c:pt>
                <c:pt idx="3">
                  <c:v>44616</c:v>
                </c:pt>
                <c:pt idx="4">
                  <c:v>44617</c:v>
                </c:pt>
                <c:pt idx="5">
                  <c:v>44618</c:v>
                </c:pt>
                <c:pt idx="6">
                  <c:v>44619</c:v>
                </c:pt>
                <c:pt idx="7">
                  <c:v>44620</c:v>
                </c:pt>
                <c:pt idx="8">
                  <c:v>44621</c:v>
                </c:pt>
                <c:pt idx="9">
                  <c:v>44622</c:v>
                </c:pt>
                <c:pt idx="10">
                  <c:v>44623</c:v>
                </c:pt>
                <c:pt idx="11">
                  <c:v>44624</c:v>
                </c:pt>
                <c:pt idx="12">
                  <c:v>44625</c:v>
                </c:pt>
                <c:pt idx="13">
                  <c:v>44626</c:v>
                </c:pt>
                <c:pt idx="14">
                  <c:v>44627</c:v>
                </c:pt>
                <c:pt idx="15">
                  <c:v>44628</c:v>
                </c:pt>
                <c:pt idx="16">
                  <c:v>44629</c:v>
                </c:pt>
                <c:pt idx="17">
                  <c:v>44630</c:v>
                </c:pt>
                <c:pt idx="18">
                  <c:v>44631</c:v>
                </c:pt>
                <c:pt idx="19">
                  <c:v>44632</c:v>
                </c:pt>
                <c:pt idx="20">
                  <c:v>44633</c:v>
                </c:pt>
                <c:pt idx="21">
                  <c:v>44634</c:v>
                </c:pt>
                <c:pt idx="22">
                  <c:v>44635</c:v>
                </c:pt>
                <c:pt idx="23">
                  <c:v>44636</c:v>
                </c:pt>
                <c:pt idx="24">
                  <c:v>44637</c:v>
                </c:pt>
                <c:pt idx="25">
                  <c:v>44638</c:v>
                </c:pt>
                <c:pt idx="26">
                  <c:v>44639</c:v>
                </c:pt>
                <c:pt idx="27">
                  <c:v>44640</c:v>
                </c:pt>
                <c:pt idx="28">
                  <c:v>44641</c:v>
                </c:pt>
                <c:pt idx="29">
                  <c:v>44642</c:v>
                </c:pt>
                <c:pt idx="30">
                  <c:v>44643</c:v>
                </c:pt>
                <c:pt idx="31">
                  <c:v>44644</c:v>
                </c:pt>
                <c:pt idx="32">
                  <c:v>44645</c:v>
                </c:pt>
                <c:pt idx="33">
                  <c:v>44646</c:v>
                </c:pt>
                <c:pt idx="34">
                  <c:v>44647</c:v>
                </c:pt>
                <c:pt idx="35">
                  <c:v>44648</c:v>
                </c:pt>
                <c:pt idx="36">
                  <c:v>44649</c:v>
                </c:pt>
                <c:pt idx="37">
                  <c:v>44650</c:v>
                </c:pt>
              </c:numCache>
            </c:numRef>
          </c:cat>
          <c:val>
            <c:numRef>
              <c:f>Sheet1!$B$2:$B$59</c:f>
              <c:numCache>
                <c:formatCode>General</c:formatCode>
                <c:ptCount val="58"/>
                <c:pt idx="0">
                  <c:v>84.182305630026804</c:v>
                </c:pt>
                <c:pt idx="1">
                  <c:v>81.349840255591033</c:v>
                </c:pt>
                <c:pt idx="2">
                  <c:v>79.132305485837193</c:v>
                </c:pt>
                <c:pt idx="3">
                  <c:v>80.986142442797302</c:v>
                </c:pt>
                <c:pt idx="4">
                  <c:v>87.189962065946901</c:v>
                </c:pt>
                <c:pt idx="5">
                  <c:v>94.611096363153706</c:v>
                </c:pt>
                <c:pt idx="6">
                  <c:v>103.08102862688015</c:v>
                </c:pt>
                <c:pt idx="7">
                  <c:v>111.09887689936137</c:v>
                </c:pt>
              </c:numCache>
            </c:numRef>
          </c:val>
          <c:smooth val="0"/>
          <c:extLst>
            <c:ext xmlns:c16="http://schemas.microsoft.com/office/drawing/2014/chart" uri="{C3380CC4-5D6E-409C-BE32-E72D297353CC}">
              <c16:uniqueId val="{00000000-CD1A-754F-81A8-BD66E925B2DA}"/>
            </c:ext>
          </c:extLst>
        </c:ser>
        <c:ser>
          <c:idx val="1"/>
          <c:order val="1"/>
          <c:tx>
            <c:strRef>
              <c:f>Sheet1!$C$1</c:f>
              <c:strCache>
                <c:ptCount val="1"/>
                <c:pt idx="0">
                  <c:v>Percent</c:v>
                </c:pt>
              </c:strCache>
            </c:strRef>
          </c:tx>
          <c:spPr>
            <a:ln w="127000" cap="rnd">
              <a:solidFill>
                <a:schemeClr val="accent2"/>
              </a:solidFill>
              <a:round/>
            </a:ln>
            <a:effectLst/>
          </c:spPr>
          <c:marker>
            <c:symbol val="none"/>
          </c:marker>
          <c:cat>
            <c:numRef>
              <c:f>Sheet1!$A$2:$A$59</c:f>
              <c:numCache>
                <c:formatCode>m/d/yy</c:formatCode>
                <c:ptCount val="58"/>
                <c:pt idx="0">
                  <c:v>44613</c:v>
                </c:pt>
                <c:pt idx="1">
                  <c:v>44614</c:v>
                </c:pt>
                <c:pt idx="2">
                  <c:v>44615</c:v>
                </c:pt>
                <c:pt idx="3">
                  <c:v>44616</c:v>
                </c:pt>
                <c:pt idx="4">
                  <c:v>44617</c:v>
                </c:pt>
                <c:pt idx="5">
                  <c:v>44618</c:v>
                </c:pt>
                <c:pt idx="6">
                  <c:v>44619</c:v>
                </c:pt>
                <c:pt idx="7">
                  <c:v>44620</c:v>
                </c:pt>
                <c:pt idx="8">
                  <c:v>44621</c:v>
                </c:pt>
                <c:pt idx="9">
                  <c:v>44622</c:v>
                </c:pt>
                <c:pt idx="10">
                  <c:v>44623</c:v>
                </c:pt>
                <c:pt idx="11">
                  <c:v>44624</c:v>
                </c:pt>
                <c:pt idx="12">
                  <c:v>44625</c:v>
                </c:pt>
                <c:pt idx="13">
                  <c:v>44626</c:v>
                </c:pt>
                <c:pt idx="14">
                  <c:v>44627</c:v>
                </c:pt>
                <c:pt idx="15">
                  <c:v>44628</c:v>
                </c:pt>
                <c:pt idx="16">
                  <c:v>44629</c:v>
                </c:pt>
                <c:pt idx="17">
                  <c:v>44630</c:v>
                </c:pt>
                <c:pt idx="18">
                  <c:v>44631</c:v>
                </c:pt>
                <c:pt idx="19">
                  <c:v>44632</c:v>
                </c:pt>
                <c:pt idx="20">
                  <c:v>44633</c:v>
                </c:pt>
                <c:pt idx="21">
                  <c:v>44634</c:v>
                </c:pt>
                <c:pt idx="22">
                  <c:v>44635</c:v>
                </c:pt>
                <c:pt idx="23">
                  <c:v>44636</c:v>
                </c:pt>
                <c:pt idx="24">
                  <c:v>44637</c:v>
                </c:pt>
                <c:pt idx="25">
                  <c:v>44638</c:v>
                </c:pt>
                <c:pt idx="26">
                  <c:v>44639</c:v>
                </c:pt>
                <c:pt idx="27">
                  <c:v>44640</c:v>
                </c:pt>
                <c:pt idx="28">
                  <c:v>44641</c:v>
                </c:pt>
                <c:pt idx="29">
                  <c:v>44642</c:v>
                </c:pt>
                <c:pt idx="30">
                  <c:v>44643</c:v>
                </c:pt>
                <c:pt idx="31">
                  <c:v>44644</c:v>
                </c:pt>
                <c:pt idx="32">
                  <c:v>44645</c:v>
                </c:pt>
                <c:pt idx="33">
                  <c:v>44646</c:v>
                </c:pt>
                <c:pt idx="34">
                  <c:v>44647</c:v>
                </c:pt>
                <c:pt idx="35">
                  <c:v>44648</c:v>
                </c:pt>
                <c:pt idx="36">
                  <c:v>44649</c:v>
                </c:pt>
                <c:pt idx="37">
                  <c:v>44650</c:v>
                </c:pt>
              </c:numCache>
            </c:numRef>
          </c:cat>
          <c:val>
            <c:numRef>
              <c:f>Sheet1!$C$2:$C$59</c:f>
              <c:numCache>
                <c:formatCode>General</c:formatCode>
                <c:ptCount val="58"/>
                <c:pt idx="7">
                  <c:v>111.09887689936137</c:v>
                </c:pt>
                <c:pt idx="8">
                  <c:v>116.67333867093674</c:v>
                </c:pt>
                <c:pt idx="9">
                  <c:v>115.17094017094014</c:v>
                </c:pt>
                <c:pt idx="10">
                  <c:v>106.64068589243961</c:v>
                </c:pt>
                <c:pt idx="11">
                  <c:v>95.007502387123182</c:v>
                </c:pt>
                <c:pt idx="12">
                  <c:v>82.236291960339258</c:v>
                </c:pt>
                <c:pt idx="13">
                  <c:v>68.161902774880033</c:v>
                </c:pt>
                <c:pt idx="14">
                  <c:v>55.565819861431883</c:v>
                </c:pt>
                <c:pt idx="15">
                  <c:v>44.90235021516056</c:v>
                </c:pt>
                <c:pt idx="16">
                  <c:v>37.160531080265542</c:v>
                </c:pt>
                <c:pt idx="17">
                  <c:v>31.687185226636831</c:v>
                </c:pt>
                <c:pt idx="18">
                  <c:v>27.486070140937397</c:v>
                </c:pt>
                <c:pt idx="19">
                  <c:v>24.392059553349881</c:v>
                </c:pt>
                <c:pt idx="20">
                  <c:v>22.618764845605689</c:v>
                </c:pt>
                <c:pt idx="21">
                  <c:v>21.347801256424898</c:v>
                </c:pt>
                <c:pt idx="22">
                  <c:v>20.140798592014068</c:v>
                </c:pt>
                <c:pt idx="23">
                  <c:v>19.032189525124817</c:v>
                </c:pt>
                <c:pt idx="24">
                  <c:v>17.904154668860556</c:v>
                </c:pt>
                <c:pt idx="25">
                  <c:v>16.881109116297637</c:v>
                </c:pt>
                <c:pt idx="26">
                  <c:v>15.874860768075949</c:v>
                </c:pt>
                <c:pt idx="27">
                  <c:v>14.867281626506021</c:v>
                </c:pt>
                <c:pt idx="28">
                  <c:v>13.784105475187703</c:v>
                </c:pt>
                <c:pt idx="29">
                  <c:v>12.740416796822712</c:v>
                </c:pt>
                <c:pt idx="30">
                  <c:v>11.888355865678154</c:v>
                </c:pt>
                <c:pt idx="31">
                  <c:v>11.140504330759056</c:v>
                </c:pt>
                <c:pt idx="32">
                  <c:v>10.406653571279296</c:v>
                </c:pt>
                <c:pt idx="33">
                  <c:v>9.7021346335067786</c:v>
                </c:pt>
                <c:pt idx="34">
                  <c:v>9.0605511969422672</c:v>
                </c:pt>
                <c:pt idx="35">
                  <c:v>8.5378404053198143</c:v>
                </c:pt>
                <c:pt idx="36">
                  <c:v>8.1384471468662269</c:v>
                </c:pt>
                <c:pt idx="37">
                  <c:v>7.5284090909090846</c:v>
                </c:pt>
              </c:numCache>
            </c:numRef>
          </c:val>
          <c:smooth val="0"/>
          <c:extLst>
            <c:ext xmlns:c16="http://schemas.microsoft.com/office/drawing/2014/chart" uri="{C3380CC4-5D6E-409C-BE32-E72D297353CC}">
              <c16:uniqueId val="{00000002-CD1A-754F-81A8-BD66E925B2DA}"/>
            </c:ext>
          </c:extLst>
        </c:ser>
        <c:dLbls>
          <c:showLegendKey val="0"/>
          <c:showVal val="0"/>
          <c:showCatName val="0"/>
          <c:showSerName val="0"/>
          <c:showPercent val="0"/>
          <c:showBubbleSize val="0"/>
        </c:dLbls>
        <c:smooth val="0"/>
        <c:axId val="1077623887"/>
        <c:axId val="1077504623"/>
      </c:lineChart>
      <c:dateAx>
        <c:axId val="1077623887"/>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7504623"/>
        <c:crosses val="autoZero"/>
        <c:auto val="1"/>
        <c:lblOffset val="100"/>
        <c:baseTimeUnit val="days"/>
        <c:majorUnit val="7"/>
        <c:majorTimeUnit val="days"/>
      </c:dateAx>
      <c:valAx>
        <c:axId val="10775046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76238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Overthrow_of_Slobodan_Milo%C5%A1evi%C4%87"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Trial_of_Slobodan_Milo%C5%A1evi%C4%87"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cfr.org/timeline/leaders-facing-justic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washingtonpost.com/world/2022/02/24/maps-ukraine-russia-attack/"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is too much text for one slide</a:t>
            </a:r>
            <a:endParaRPr/>
          </a:p>
        </p:txBody>
      </p:sp>
      <p:sp>
        <p:nvSpPr>
          <p:cNvPr id="213" name="Google Shape;21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400"/>
              <a:buFont typeface="Arial"/>
              <a:buNone/>
            </a:pPr>
            <a:r>
              <a:rPr lang="en-US">
                <a:latin typeface="Times New Roman"/>
                <a:ea typeface="Times New Roman"/>
                <a:cs typeface="Times New Roman"/>
                <a:sym typeface="Times New Roman"/>
              </a:rPr>
              <a:t>Machine learning is a branch of AI and computer science which focuses on the use of data and algorithms to imitate the way that humans learn to make classification (decide whether tweet is IO) or predictions, uncovering key insights into data correlation. </a:t>
            </a:r>
            <a:endParaRPr/>
          </a:p>
        </p:txBody>
      </p:sp>
      <p:sp>
        <p:nvSpPr>
          <p:cNvPr id="228" name="Google Shape;22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400"/>
              <a:buFont typeface="Arial"/>
              <a:buNone/>
            </a:pPr>
            <a:r>
              <a:rPr lang="en-US">
                <a:latin typeface="Times New Roman"/>
                <a:ea typeface="Times New Roman"/>
                <a:cs typeface="Times New Roman"/>
                <a:sym typeface="Times New Roman"/>
              </a:rPr>
              <a:t>Label propagation is a method used by machine learning models. </a:t>
            </a:r>
            <a:r>
              <a:rPr lang="en-US">
                <a:latin typeface="DM Sans"/>
                <a:ea typeface="DM Sans"/>
                <a:cs typeface="DM Sans"/>
                <a:sym typeface="DM Sans"/>
              </a:rPr>
              <a:t>Its an algorithm that assigns labels to previously unlabeled data points</a:t>
            </a:r>
            <a:endParaRPr>
              <a:latin typeface="Times New Roman"/>
              <a:ea typeface="Times New Roman"/>
              <a:cs typeface="Times New Roman"/>
              <a:sym typeface="Times New Roman"/>
            </a:endParaRPr>
          </a:p>
          <a:p>
            <a:pPr marL="0" lvl="0" indent="0" algn="just" rtl="0">
              <a:lnSpc>
                <a:spcPct val="115000"/>
              </a:lnSpc>
              <a:spcBef>
                <a:spcPts val="0"/>
              </a:spcBef>
              <a:spcAft>
                <a:spcPts val="0"/>
              </a:spcAft>
              <a:buSzPts val="1400"/>
              <a:buNone/>
            </a:pPr>
            <a:endParaRPr>
              <a:latin typeface="Times New Roman"/>
              <a:ea typeface="Times New Roman"/>
              <a:cs typeface="Times New Roman"/>
              <a:sym typeface="Times New Roman"/>
            </a:endParaRPr>
          </a:p>
          <a:p>
            <a:pPr marL="0" lvl="0" indent="0" algn="just" rtl="0">
              <a:lnSpc>
                <a:spcPct val="115000"/>
              </a:lnSpc>
              <a:spcBef>
                <a:spcPts val="0"/>
              </a:spcBef>
              <a:spcAft>
                <a:spcPts val="0"/>
              </a:spcAft>
              <a:buSzPts val="1400"/>
              <a:buNone/>
            </a:pPr>
            <a:r>
              <a:rPr lang="en-US">
                <a:latin typeface="Times New Roman"/>
                <a:ea typeface="Times New Roman"/>
                <a:cs typeface="Times New Roman"/>
                <a:sym typeface="Times New Roman"/>
              </a:rPr>
              <a:t>We first give the machine learning model training data which includes the parameters and results. Therefore, it is able to understand the patterns. Then, we give the machine learning model only the features and ask it to predict the results. </a:t>
            </a:r>
            <a:endParaRPr>
              <a:latin typeface="Times New Roman"/>
              <a:ea typeface="Times New Roman"/>
              <a:cs typeface="Times New Roman"/>
              <a:sym typeface="Times New Roman"/>
            </a:endParaRPr>
          </a:p>
          <a:p>
            <a:pPr marL="0" lvl="0" indent="0" algn="just" rtl="0">
              <a:lnSpc>
                <a:spcPct val="115000"/>
              </a:lnSpc>
              <a:spcBef>
                <a:spcPts val="0"/>
              </a:spcBef>
              <a:spcAft>
                <a:spcPts val="0"/>
              </a:spcAft>
              <a:buSzPts val="1400"/>
              <a:buNone/>
            </a:pPr>
            <a:endParaRPr>
              <a:latin typeface="Times New Roman"/>
              <a:ea typeface="Times New Roman"/>
              <a:cs typeface="Times New Roman"/>
              <a:sym typeface="Times New Roman"/>
            </a:endParaRPr>
          </a:p>
          <a:p>
            <a:pPr marL="0" lvl="0" indent="0" algn="just" rtl="0">
              <a:lnSpc>
                <a:spcPct val="115000"/>
              </a:lnSpc>
              <a:spcBef>
                <a:spcPts val="0"/>
              </a:spcBef>
              <a:spcAft>
                <a:spcPts val="0"/>
              </a:spcAft>
              <a:buSzPts val="1400"/>
              <a:buNone/>
            </a:pPr>
            <a:r>
              <a:rPr lang="en-US">
                <a:latin typeface="Times New Roman"/>
                <a:ea typeface="Times New Roman"/>
                <a:cs typeface="Times New Roman"/>
                <a:sym typeface="Times New Roman"/>
              </a:rPr>
              <a:t>More specifically, we first give the machine learning model training parameters and whether that tweet was a Russian information tweet. Then it is able to understand what are the most important patterns in Russian information tweets. Secondly, we provide the machine learning model with only the parameters and ask the machine learning to make a prediction on whether that tweet is a Russian information tweet.  </a:t>
            </a:r>
            <a:endParaRPr/>
          </a:p>
        </p:txBody>
      </p:sp>
      <p:sp>
        <p:nvSpPr>
          <p:cNvPr id="240" name="Google Shape;24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1400"/>
              <a:buNone/>
            </a:pPr>
            <a:r>
              <a:rPr lang="en-US">
                <a:latin typeface="Times New Roman"/>
                <a:ea typeface="Times New Roman"/>
                <a:cs typeface="Times New Roman"/>
                <a:sym typeface="Times New Roman"/>
              </a:rPr>
              <a:t>This product is a machine learning model that is able to identify Russian information operations tweets. </a:t>
            </a:r>
            <a:endParaRPr>
              <a:latin typeface="Times New Roman"/>
              <a:ea typeface="Times New Roman"/>
              <a:cs typeface="Times New Roman"/>
              <a:sym typeface="Times New Roman"/>
            </a:endParaRPr>
          </a:p>
          <a:p>
            <a:pPr marL="0" lvl="0" indent="0" algn="just" rtl="0">
              <a:lnSpc>
                <a:spcPct val="115000"/>
              </a:lnSpc>
              <a:spcBef>
                <a:spcPts val="0"/>
              </a:spcBef>
              <a:spcAft>
                <a:spcPts val="0"/>
              </a:spcAft>
              <a:buSzPts val="1400"/>
              <a:buNone/>
            </a:pPr>
            <a:r>
              <a:rPr lang="en-US">
                <a:latin typeface="Times New Roman"/>
                <a:ea typeface="Times New Roman"/>
                <a:cs typeface="Times New Roman"/>
                <a:sym typeface="Times New Roman"/>
              </a:rPr>
              <a:t>The model uses 7 parameters to be able to make the decision on whether a tweet is a Russian information operation tweet or not</a:t>
            </a:r>
            <a:endParaRPr>
              <a:latin typeface="Times New Roman"/>
              <a:ea typeface="Times New Roman"/>
              <a:cs typeface="Times New Roman"/>
              <a:sym typeface="Times New Roman"/>
            </a:endParaRPr>
          </a:p>
          <a:p>
            <a:pPr marL="0" lvl="0" indent="0" algn="just" rtl="0">
              <a:lnSpc>
                <a:spcPct val="115000"/>
              </a:lnSpc>
              <a:spcBef>
                <a:spcPts val="0"/>
              </a:spcBef>
              <a:spcAft>
                <a:spcPts val="0"/>
              </a:spcAft>
              <a:buSzPts val="1400"/>
              <a:buNone/>
            </a:pPr>
            <a:endParaRPr>
              <a:latin typeface="Times New Roman"/>
              <a:ea typeface="Times New Roman"/>
              <a:cs typeface="Times New Roman"/>
              <a:sym typeface="Times New Roman"/>
            </a:endParaRPr>
          </a:p>
          <a:p>
            <a:pPr marL="0" lvl="0" indent="0" algn="just" rtl="0">
              <a:lnSpc>
                <a:spcPct val="115000"/>
              </a:lnSpc>
              <a:spcBef>
                <a:spcPts val="0"/>
              </a:spcBef>
              <a:spcAft>
                <a:spcPts val="0"/>
              </a:spcAft>
              <a:buSzPts val="1400"/>
              <a:buNone/>
            </a:pPr>
            <a:r>
              <a:rPr lang="en-US">
                <a:latin typeface="Times New Roman"/>
                <a:ea typeface="Times New Roman"/>
                <a:cs typeface="Times New Roman"/>
                <a:sym typeface="Times New Roman"/>
              </a:rPr>
              <a:t>The parameters are: </a:t>
            </a:r>
            <a:endParaRPr>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dk1"/>
              </a:buClr>
              <a:buSzPts val="1200"/>
              <a:buFont typeface="Times New Roman"/>
              <a:buChar char="●"/>
            </a:pPr>
            <a:r>
              <a:rPr lang="en-US">
                <a:latin typeface="Times New Roman"/>
                <a:ea typeface="Times New Roman"/>
                <a:cs typeface="Times New Roman"/>
                <a:sym typeface="Times New Roman"/>
              </a:rPr>
              <a:t>Whether a tweet is a retweet </a:t>
            </a:r>
            <a:endParaRPr>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dk1"/>
              </a:buClr>
              <a:buSzPts val="1200"/>
              <a:buFont typeface="Times New Roman"/>
              <a:buChar char="●"/>
            </a:pPr>
            <a:r>
              <a:rPr lang="en-US">
                <a:latin typeface="Times New Roman"/>
                <a:ea typeface="Times New Roman"/>
                <a:cs typeface="Times New Roman"/>
                <a:sym typeface="Times New Roman"/>
              </a:rPr>
              <a:t>Number of times the tweet was quoted </a:t>
            </a:r>
            <a:r>
              <a:rPr lang="en-US">
                <a:solidFill>
                  <a:srgbClr val="202122"/>
                </a:solidFill>
                <a:latin typeface="Times New Roman"/>
                <a:ea typeface="Times New Roman"/>
                <a:cs typeface="Times New Roman"/>
                <a:sym typeface="Times New Roman"/>
              </a:rPr>
              <a:t>(</a:t>
            </a:r>
            <a:r>
              <a:rPr lang="en-US">
                <a:solidFill>
                  <a:srgbClr val="202122"/>
                </a:solidFill>
                <a:highlight>
                  <a:srgbClr val="FFFFFF"/>
                </a:highlight>
                <a:latin typeface="Times New Roman"/>
                <a:ea typeface="Times New Roman"/>
                <a:cs typeface="Times New Roman"/>
                <a:sym typeface="Times New Roman"/>
              </a:rPr>
              <a:t>retweets with comments)</a:t>
            </a:r>
            <a:endParaRPr>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dk1"/>
              </a:buClr>
              <a:buSzPts val="1200"/>
              <a:buFont typeface="Times New Roman"/>
              <a:buChar char="●"/>
            </a:pPr>
            <a:r>
              <a:rPr lang="en-US">
                <a:latin typeface="Times New Roman"/>
                <a:ea typeface="Times New Roman"/>
                <a:cs typeface="Times New Roman"/>
                <a:sym typeface="Times New Roman"/>
              </a:rPr>
              <a:t>Number of times the tweet was liked </a:t>
            </a:r>
            <a:endParaRPr>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dk1"/>
              </a:buClr>
              <a:buSzPts val="1200"/>
              <a:buFont typeface="Times New Roman"/>
              <a:buChar char="●"/>
            </a:pPr>
            <a:r>
              <a:rPr lang="en-US">
                <a:latin typeface="Times New Roman"/>
                <a:ea typeface="Times New Roman"/>
                <a:cs typeface="Times New Roman"/>
                <a:sym typeface="Times New Roman"/>
              </a:rPr>
              <a:t>Number of times the tweet was retweeted </a:t>
            </a:r>
            <a:endParaRPr>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dk1"/>
              </a:buClr>
              <a:buSzPts val="1200"/>
              <a:buFont typeface="Times New Roman"/>
              <a:buChar char="●"/>
            </a:pPr>
            <a:r>
              <a:rPr lang="en-US">
                <a:latin typeface="Times New Roman"/>
                <a:ea typeface="Times New Roman"/>
                <a:cs typeface="Times New Roman"/>
                <a:sym typeface="Times New Roman"/>
              </a:rPr>
              <a:t>Number of hashtags used</a:t>
            </a:r>
            <a:endParaRPr>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dk1"/>
              </a:buClr>
              <a:buSzPts val="1200"/>
              <a:buFont typeface="Times New Roman"/>
              <a:buChar char="●"/>
            </a:pPr>
            <a:r>
              <a:rPr lang="en-US">
                <a:latin typeface="Times New Roman"/>
                <a:ea typeface="Times New Roman"/>
                <a:cs typeface="Times New Roman"/>
                <a:sym typeface="Times New Roman"/>
              </a:rPr>
              <a:t>Number of URLs used</a:t>
            </a:r>
            <a:endParaRPr>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dk1"/>
              </a:buClr>
              <a:buSzPts val="1200"/>
              <a:buFont typeface="Times New Roman"/>
              <a:buChar char="●"/>
            </a:pPr>
            <a:r>
              <a:rPr lang="en-US">
                <a:latin typeface="Times New Roman"/>
                <a:ea typeface="Times New Roman"/>
                <a:cs typeface="Times New Roman"/>
                <a:sym typeface="Times New Roman"/>
              </a:rPr>
              <a:t>Number of users mentioned</a:t>
            </a:r>
            <a:endParaRPr>
              <a:latin typeface="Times New Roman"/>
              <a:ea typeface="Times New Roman"/>
              <a:cs typeface="Times New Roman"/>
              <a:sym typeface="Times New Roman"/>
            </a:endParaRPr>
          </a:p>
          <a:p>
            <a:pPr marL="0" lvl="0" indent="0" algn="just" rtl="0">
              <a:lnSpc>
                <a:spcPct val="115000"/>
              </a:lnSpc>
              <a:spcBef>
                <a:spcPts val="0"/>
              </a:spcBef>
              <a:spcAft>
                <a:spcPts val="0"/>
              </a:spcAft>
              <a:buSzPts val="1400"/>
              <a:buNone/>
            </a:pPr>
            <a:endParaRPr>
              <a:latin typeface="Times New Roman"/>
              <a:ea typeface="Times New Roman"/>
              <a:cs typeface="Times New Roman"/>
              <a:sym typeface="Times New Roman"/>
            </a:endParaRPr>
          </a:p>
          <a:p>
            <a:pPr marL="0" lvl="0" indent="0" algn="just" rtl="0">
              <a:lnSpc>
                <a:spcPct val="115000"/>
              </a:lnSpc>
              <a:spcBef>
                <a:spcPts val="0"/>
              </a:spcBef>
              <a:spcAft>
                <a:spcPts val="0"/>
              </a:spcAft>
              <a:buSzPts val="1400"/>
              <a:buNone/>
            </a:pPr>
            <a:r>
              <a:rPr lang="en-US">
                <a:latin typeface="Times New Roman"/>
                <a:ea typeface="Times New Roman"/>
                <a:cs typeface="Times New Roman"/>
                <a:sym typeface="Times New Roman"/>
              </a:rPr>
              <a:t>Now the machine learning algorithm tries to find commonalities and patterns between the parameters. For example, the machine learning algorithm finds a commonality between the number of URLs used and Russian information operations tweets. </a:t>
            </a:r>
            <a:endParaRPr>
              <a:latin typeface="Times New Roman"/>
              <a:ea typeface="Times New Roman"/>
              <a:cs typeface="Times New Roman"/>
              <a:sym typeface="Times New Roman"/>
            </a:endParaRPr>
          </a:p>
          <a:p>
            <a:pPr marL="0" lvl="0" indent="0" algn="just" rtl="0">
              <a:lnSpc>
                <a:spcPct val="115000"/>
              </a:lnSpc>
              <a:spcBef>
                <a:spcPts val="0"/>
              </a:spcBef>
              <a:spcAft>
                <a:spcPts val="0"/>
              </a:spcAft>
              <a:buSzPts val="1400"/>
              <a:buNone/>
            </a:pPr>
            <a:endParaRPr>
              <a:latin typeface="Times New Roman"/>
              <a:ea typeface="Times New Roman"/>
              <a:cs typeface="Times New Roman"/>
              <a:sym typeface="Times New Roman"/>
            </a:endParaRPr>
          </a:p>
          <a:p>
            <a:pPr marL="0" lvl="0" indent="0" algn="just" rtl="0">
              <a:lnSpc>
                <a:spcPct val="115000"/>
              </a:lnSpc>
              <a:spcBef>
                <a:spcPts val="0"/>
              </a:spcBef>
              <a:spcAft>
                <a:spcPts val="0"/>
              </a:spcAft>
              <a:buSzPts val="1400"/>
              <a:buNone/>
            </a:pPr>
            <a:r>
              <a:rPr lang="en-US">
                <a:latin typeface="Times New Roman"/>
                <a:ea typeface="Times New Roman"/>
                <a:cs typeface="Times New Roman"/>
                <a:sym typeface="Times New Roman"/>
              </a:rPr>
              <a:t>Then, it tries to classify the tweet as an information operation tweet or not using the patterns it found.</a:t>
            </a:r>
            <a:endParaRPr/>
          </a:p>
        </p:txBody>
      </p:sp>
      <p:sp>
        <p:nvSpPr>
          <p:cNvPr id="252" name="Google Shape;2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2513b16395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1400"/>
              <a:buNone/>
            </a:pPr>
            <a:r>
              <a:rPr lang="en-US">
                <a:latin typeface="Times New Roman"/>
                <a:ea typeface="Times New Roman"/>
                <a:cs typeface="Times New Roman"/>
                <a:sym typeface="Times New Roman"/>
              </a:rPr>
              <a:t>This product is a machine learning model that is able to identify Russian information operations tweets. </a:t>
            </a:r>
            <a:endParaRPr>
              <a:latin typeface="Times New Roman"/>
              <a:ea typeface="Times New Roman"/>
              <a:cs typeface="Times New Roman"/>
              <a:sym typeface="Times New Roman"/>
            </a:endParaRPr>
          </a:p>
          <a:p>
            <a:pPr marL="0" lvl="0" indent="0" algn="just" rtl="0">
              <a:lnSpc>
                <a:spcPct val="115000"/>
              </a:lnSpc>
              <a:spcBef>
                <a:spcPts val="0"/>
              </a:spcBef>
              <a:spcAft>
                <a:spcPts val="0"/>
              </a:spcAft>
              <a:buSzPts val="1400"/>
              <a:buNone/>
            </a:pPr>
            <a:r>
              <a:rPr lang="en-US">
                <a:latin typeface="Times New Roman"/>
                <a:ea typeface="Times New Roman"/>
                <a:cs typeface="Times New Roman"/>
                <a:sym typeface="Times New Roman"/>
              </a:rPr>
              <a:t>The model uses 7 parameters to be able to make the decision on whether a tweet is a Russian information operation tweet or not</a:t>
            </a:r>
            <a:endParaRPr>
              <a:latin typeface="Times New Roman"/>
              <a:ea typeface="Times New Roman"/>
              <a:cs typeface="Times New Roman"/>
              <a:sym typeface="Times New Roman"/>
            </a:endParaRPr>
          </a:p>
          <a:p>
            <a:pPr marL="0" lvl="0" indent="0" algn="just" rtl="0">
              <a:lnSpc>
                <a:spcPct val="115000"/>
              </a:lnSpc>
              <a:spcBef>
                <a:spcPts val="0"/>
              </a:spcBef>
              <a:spcAft>
                <a:spcPts val="0"/>
              </a:spcAft>
              <a:buSzPts val="1400"/>
              <a:buNone/>
            </a:pPr>
            <a:endParaRPr>
              <a:latin typeface="Times New Roman"/>
              <a:ea typeface="Times New Roman"/>
              <a:cs typeface="Times New Roman"/>
              <a:sym typeface="Times New Roman"/>
            </a:endParaRPr>
          </a:p>
          <a:p>
            <a:pPr marL="0" lvl="0" indent="0" algn="just" rtl="0">
              <a:lnSpc>
                <a:spcPct val="115000"/>
              </a:lnSpc>
              <a:spcBef>
                <a:spcPts val="0"/>
              </a:spcBef>
              <a:spcAft>
                <a:spcPts val="0"/>
              </a:spcAft>
              <a:buSzPts val="1400"/>
              <a:buNone/>
            </a:pPr>
            <a:r>
              <a:rPr lang="en-US">
                <a:latin typeface="Times New Roman"/>
                <a:ea typeface="Times New Roman"/>
                <a:cs typeface="Times New Roman"/>
                <a:sym typeface="Times New Roman"/>
              </a:rPr>
              <a:t>need to work on the aesthetics of this slide</a:t>
            </a:r>
            <a:endParaRPr>
              <a:latin typeface="Times New Roman"/>
              <a:ea typeface="Times New Roman"/>
              <a:cs typeface="Times New Roman"/>
              <a:sym typeface="Times New Roman"/>
            </a:endParaRPr>
          </a:p>
          <a:p>
            <a:pPr marL="0" lvl="0" indent="0" algn="just" rtl="0">
              <a:lnSpc>
                <a:spcPct val="115000"/>
              </a:lnSpc>
              <a:spcBef>
                <a:spcPts val="0"/>
              </a:spcBef>
              <a:spcAft>
                <a:spcPts val="0"/>
              </a:spcAft>
              <a:buSzPts val="1400"/>
              <a:buNone/>
            </a:pPr>
            <a:endParaRPr>
              <a:latin typeface="Times New Roman"/>
              <a:ea typeface="Times New Roman"/>
              <a:cs typeface="Times New Roman"/>
              <a:sym typeface="Times New Roman"/>
            </a:endParaRPr>
          </a:p>
          <a:p>
            <a:pPr marL="0" lvl="0" indent="0" algn="just" rtl="0">
              <a:lnSpc>
                <a:spcPct val="115000"/>
              </a:lnSpc>
              <a:spcBef>
                <a:spcPts val="0"/>
              </a:spcBef>
              <a:spcAft>
                <a:spcPts val="0"/>
              </a:spcAft>
              <a:buSzPts val="1400"/>
              <a:buNone/>
            </a:pPr>
            <a:r>
              <a:rPr lang="en-US">
                <a:latin typeface="Times New Roman"/>
                <a:ea typeface="Times New Roman"/>
                <a:cs typeface="Times New Roman"/>
                <a:sym typeface="Times New Roman"/>
              </a:rPr>
              <a:t>Now the machine learning algorithm tries to find commonalities and patterns between the parameters. For example, the machine learning algorithm finds a commonality between the number of URLs used and Russian information operations tweets. </a:t>
            </a:r>
            <a:endParaRPr>
              <a:latin typeface="Times New Roman"/>
              <a:ea typeface="Times New Roman"/>
              <a:cs typeface="Times New Roman"/>
              <a:sym typeface="Times New Roman"/>
            </a:endParaRPr>
          </a:p>
          <a:p>
            <a:pPr marL="0" lvl="0" indent="0" algn="just" rtl="0">
              <a:lnSpc>
                <a:spcPct val="115000"/>
              </a:lnSpc>
              <a:spcBef>
                <a:spcPts val="0"/>
              </a:spcBef>
              <a:spcAft>
                <a:spcPts val="0"/>
              </a:spcAft>
              <a:buSzPts val="1400"/>
              <a:buNone/>
            </a:pPr>
            <a:endParaRPr>
              <a:latin typeface="Times New Roman"/>
              <a:ea typeface="Times New Roman"/>
              <a:cs typeface="Times New Roman"/>
              <a:sym typeface="Times New Roman"/>
            </a:endParaRPr>
          </a:p>
          <a:p>
            <a:pPr marL="0" lvl="0" indent="0" algn="just" rtl="0">
              <a:lnSpc>
                <a:spcPct val="115000"/>
              </a:lnSpc>
              <a:spcBef>
                <a:spcPts val="0"/>
              </a:spcBef>
              <a:spcAft>
                <a:spcPts val="0"/>
              </a:spcAft>
              <a:buSzPts val="1400"/>
              <a:buNone/>
            </a:pPr>
            <a:r>
              <a:rPr lang="en-US">
                <a:latin typeface="Times New Roman"/>
                <a:ea typeface="Times New Roman"/>
                <a:cs typeface="Times New Roman"/>
                <a:sym typeface="Times New Roman"/>
              </a:rPr>
              <a:t>Then, it tries to classify the tweet as an information operation tweet or not using the patterns it found.</a:t>
            </a:r>
            <a:endParaRPr/>
          </a:p>
        </p:txBody>
      </p:sp>
      <p:sp>
        <p:nvSpPr>
          <p:cNvPr id="262" name="Google Shape;262;g12513b16395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22155b3d19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rgbClr val="212529"/>
                </a:solidFill>
                <a:highlight>
                  <a:schemeClr val="lt1"/>
                </a:highlight>
                <a:latin typeface="Times New Roman"/>
                <a:ea typeface="Times New Roman"/>
                <a:cs typeface="Times New Roman"/>
                <a:sym typeface="Times New Roman"/>
              </a:rPr>
              <a:t>A high area under the curve represents both high recall and high precision, where high precision relates to a low false positive rate, and high recall relates to a low false negative rate. </a:t>
            </a:r>
            <a:endParaRPr>
              <a:solidFill>
                <a:srgbClr val="212529"/>
              </a:solidFill>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a:solidFill>
                  <a:srgbClr val="212529"/>
                </a:solidFill>
                <a:highlight>
                  <a:schemeClr val="lt1"/>
                </a:highlight>
                <a:latin typeface="Times New Roman"/>
                <a:ea typeface="Times New Roman"/>
                <a:cs typeface="Times New Roman"/>
                <a:sym typeface="Times New Roman"/>
              </a:rPr>
              <a:t>Small false positive rate due to high precision and small false negative rate due to high recall. </a:t>
            </a:r>
            <a:endParaRPr>
              <a:solidFill>
                <a:srgbClr val="212529"/>
              </a:solidFill>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a:solidFill>
                <a:srgbClr val="212529"/>
              </a:solidFill>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b="1">
                <a:latin typeface="Times New Roman"/>
                <a:ea typeface="Times New Roman"/>
                <a:cs typeface="Times New Roman"/>
                <a:sym typeface="Times New Roman"/>
              </a:rPr>
              <a:t>Precision:</a:t>
            </a:r>
            <a:r>
              <a:rPr lang="en-US">
                <a:latin typeface="Times New Roman"/>
                <a:ea typeface="Times New Roman"/>
                <a:cs typeface="Times New Roman"/>
                <a:sym typeface="Times New Roman"/>
              </a:rPr>
              <a:t> </a:t>
            </a:r>
            <a:r>
              <a:rPr lang="en-US">
                <a:solidFill>
                  <a:srgbClr val="202122"/>
                </a:solidFill>
                <a:highlight>
                  <a:schemeClr val="lt1"/>
                </a:highlight>
                <a:latin typeface="Times New Roman"/>
                <a:ea typeface="Times New Roman"/>
                <a:cs typeface="Times New Roman"/>
                <a:sym typeface="Times New Roman"/>
              </a:rPr>
              <a:t>How close or dispersed the measurements are to each other in the defined area?</a:t>
            </a:r>
            <a:endParaRPr>
              <a:solidFill>
                <a:srgbClr val="202122"/>
              </a:solidFill>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b="1">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b="1">
                <a:latin typeface="Times New Roman"/>
                <a:ea typeface="Times New Roman"/>
                <a:cs typeface="Times New Roman"/>
                <a:sym typeface="Times New Roman"/>
              </a:rPr>
              <a:t>Accuracy: </a:t>
            </a:r>
            <a:r>
              <a:rPr lang="en-US">
                <a:solidFill>
                  <a:srgbClr val="202122"/>
                </a:solidFill>
                <a:highlight>
                  <a:schemeClr val="lt1"/>
                </a:highlight>
                <a:latin typeface="Times New Roman"/>
                <a:ea typeface="Times New Roman"/>
                <a:cs typeface="Times New Roman"/>
                <a:sym typeface="Times New Roman"/>
              </a:rPr>
              <a:t>How close or far off a given set of measurements (observations or readings) are to their true value</a:t>
            </a:r>
            <a:r>
              <a:rPr lang="en-US">
                <a:latin typeface="Times New Roman"/>
                <a:ea typeface="Times New Roman"/>
                <a:cs typeface="Times New Roman"/>
                <a:sym typeface="Times New Roman"/>
              </a:rPr>
              <a:t> (are the arrows hitting the target?) </a:t>
            </a:r>
            <a:endParaRPr>
              <a:solidFill>
                <a:srgbClr val="212529"/>
              </a:solidFill>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a:solidFill>
                <a:srgbClr val="212529"/>
              </a:solidFill>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True  positive: malicious activity (marked IO) </a:t>
            </a:r>
            <a:endParaRPr>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False positive: marked as malicious but benign </a:t>
            </a:r>
            <a:endParaRPr>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True negative: benign </a:t>
            </a:r>
            <a:endParaRPr>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False negative: marked benign but was malicious </a:t>
            </a:r>
            <a:endParaRPr>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Notes: Talk about area under the curve first. set up the stage for the two variables. </a:t>
            </a:r>
            <a:endParaRPr>
              <a:latin typeface="Times New Roman"/>
              <a:ea typeface="Times New Roman"/>
              <a:cs typeface="Times New Roman"/>
              <a:sym typeface="Times New Roman"/>
            </a:endParaRPr>
          </a:p>
        </p:txBody>
      </p:sp>
      <p:sp>
        <p:nvSpPr>
          <p:cNvPr id="273" name="Google Shape;273;g122155b3d19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22155b3d19_1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a:highlight>
                  <a:schemeClr val="lt1"/>
                </a:highlight>
                <a:latin typeface="Times New Roman"/>
                <a:ea typeface="Times New Roman"/>
                <a:cs typeface="Times New Roman"/>
                <a:sym typeface="Times New Roman"/>
              </a:rPr>
              <a:t>A Receiver Operator Characteristic (ROC) curve is a graphical plot used to show the diagnostic ability of binary classifiers. Meaning, how well it is finding the distinction between a Russian IO tweet and a legitimate tweet. </a:t>
            </a:r>
            <a:endParaRPr>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400"/>
              <a:buNone/>
            </a:pPr>
            <a:endParaRPr>
              <a:latin typeface="Times New Roman"/>
              <a:ea typeface="Times New Roman"/>
              <a:cs typeface="Times New Roman"/>
              <a:sym typeface="Times New Roman"/>
            </a:endParaRPr>
          </a:p>
          <a:p>
            <a:pPr marL="0" lvl="0" indent="0" algn="l" rtl="0">
              <a:lnSpc>
                <a:spcPct val="115000"/>
              </a:lnSpc>
              <a:spcBef>
                <a:spcPts val="0"/>
              </a:spcBef>
              <a:spcAft>
                <a:spcPts val="0"/>
              </a:spcAft>
              <a:buSzPts val="1400"/>
              <a:buNone/>
            </a:pPr>
            <a:r>
              <a:rPr lang="en-US">
                <a:latin typeface="Times New Roman"/>
                <a:ea typeface="Times New Roman"/>
                <a:cs typeface="Times New Roman"/>
                <a:sym typeface="Times New Roman"/>
              </a:rPr>
              <a:t>Here we can see, the model is doing well since the true positive rate is high but the false negative rate is low </a:t>
            </a:r>
            <a:endParaRPr>
              <a:latin typeface="Times New Roman"/>
              <a:ea typeface="Times New Roman"/>
              <a:cs typeface="Times New Roman"/>
              <a:sym typeface="Times New Roman"/>
            </a:endParaRPr>
          </a:p>
          <a:p>
            <a:pPr marL="0" lvl="0" indent="0" algn="l" rtl="0">
              <a:lnSpc>
                <a:spcPct val="115000"/>
              </a:lnSpc>
              <a:spcBef>
                <a:spcPts val="0"/>
              </a:spcBef>
              <a:spcAft>
                <a:spcPts val="0"/>
              </a:spcAft>
              <a:buSzPts val="1400"/>
              <a:buNone/>
            </a:pPr>
            <a:endParaRPr>
              <a:latin typeface="Times New Roman"/>
              <a:ea typeface="Times New Roman"/>
              <a:cs typeface="Times New Roman"/>
              <a:sym typeface="Times New Roman"/>
            </a:endParaRPr>
          </a:p>
          <a:p>
            <a:pPr marL="0" lvl="0" indent="0" algn="l" rtl="0">
              <a:lnSpc>
                <a:spcPct val="115000"/>
              </a:lnSpc>
              <a:spcBef>
                <a:spcPts val="0"/>
              </a:spcBef>
              <a:spcAft>
                <a:spcPts val="0"/>
              </a:spcAft>
              <a:buSzPts val="1400"/>
              <a:buNone/>
            </a:pPr>
            <a:r>
              <a:rPr lang="en-US">
                <a:latin typeface="Times New Roman"/>
                <a:ea typeface="Times New Roman"/>
                <a:cs typeface="Times New Roman"/>
                <a:sym typeface="Times New Roman"/>
              </a:rPr>
              <a:t>Notes: No need to repeat something that you have said </a:t>
            </a:r>
            <a:endParaRPr>
              <a:latin typeface="Times New Roman"/>
              <a:ea typeface="Times New Roman"/>
              <a:cs typeface="Times New Roman"/>
              <a:sym typeface="Times New Roman"/>
            </a:endParaRPr>
          </a:p>
        </p:txBody>
      </p:sp>
      <p:sp>
        <p:nvSpPr>
          <p:cNvPr id="285" name="Google Shape;285;g122155b3d19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22155b3d19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b="1">
                <a:latin typeface="Times New Roman"/>
                <a:ea typeface="Times New Roman"/>
                <a:cs typeface="Times New Roman"/>
                <a:sym typeface="Times New Roman"/>
              </a:rPr>
              <a:t>is there another way to put value? i dont want to say value twice</a:t>
            </a:r>
            <a:endParaRPr b="1">
              <a:latin typeface="Times New Roman"/>
              <a:ea typeface="Times New Roman"/>
              <a:cs typeface="Times New Roman"/>
              <a:sym typeface="Times New Roman"/>
            </a:endParaRPr>
          </a:p>
          <a:p>
            <a:pPr marL="0" lvl="0" indent="0" algn="l" rtl="0">
              <a:lnSpc>
                <a:spcPct val="115000"/>
              </a:lnSpc>
              <a:spcBef>
                <a:spcPts val="0"/>
              </a:spcBef>
              <a:spcAft>
                <a:spcPts val="0"/>
              </a:spcAft>
              <a:buSzPts val="1400"/>
              <a:buNone/>
            </a:pPr>
            <a:endParaRPr b="1">
              <a:latin typeface="Times New Roman"/>
              <a:ea typeface="Times New Roman"/>
              <a:cs typeface="Times New Roman"/>
              <a:sym typeface="Times New Roman"/>
            </a:endParaRPr>
          </a:p>
          <a:p>
            <a:pPr marL="0" lvl="0" indent="0" algn="l" rtl="0">
              <a:lnSpc>
                <a:spcPct val="115000"/>
              </a:lnSpc>
              <a:spcBef>
                <a:spcPts val="0"/>
              </a:spcBef>
              <a:spcAft>
                <a:spcPts val="0"/>
              </a:spcAft>
              <a:buSzPts val="1400"/>
              <a:buNone/>
            </a:pPr>
            <a:r>
              <a:rPr lang="en-US" b="1">
                <a:latin typeface="Times New Roman"/>
                <a:ea typeface="Times New Roman"/>
                <a:cs typeface="Times New Roman"/>
                <a:sym typeface="Times New Roman"/>
              </a:rPr>
              <a:t>SHAP Values:</a:t>
            </a:r>
            <a:r>
              <a:rPr lang="en-US">
                <a:latin typeface="Times New Roman"/>
                <a:ea typeface="Times New Roman"/>
                <a:cs typeface="Times New Roman"/>
                <a:sym typeface="Times New Roman"/>
              </a:rPr>
              <a:t> show which feature was the most important when distinguishing between Russian IO tweets and legitimate IO tweets. Therefore, we can now see what are the features that makes IO tweet behavior easy to find and tailor IO accordingly. </a:t>
            </a:r>
            <a:endParaRPr>
              <a:latin typeface="Times New Roman"/>
              <a:ea typeface="Times New Roman"/>
              <a:cs typeface="Times New Roman"/>
              <a:sym typeface="Times New Roman"/>
            </a:endParaRPr>
          </a:p>
        </p:txBody>
      </p:sp>
      <p:sp>
        <p:nvSpPr>
          <p:cNvPr id="298" name="Google Shape;298;g122155b3d19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25156d8fe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1" name="Google Shape;311;g125156d8fe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In 5th century BC one of the most famous war strategists Sun Tzu, said “All war is deception.” This was a true then as it is now and was on…</a:t>
            </a:r>
            <a:endParaRPr/>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22155b3d19_1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dirty="0">
                <a:highlight>
                  <a:schemeClr val="lt1"/>
                </a:highlight>
                <a:latin typeface="Times New Roman"/>
                <a:ea typeface="Times New Roman"/>
                <a:cs typeface="Times New Roman"/>
                <a:sym typeface="Times New Roman"/>
              </a:rPr>
              <a:t>A Receiver Operator Characteristic (ROC) curve is a graphical plot used to show the diagnostic ability of binary classifiers. Meaning, how well it is finding the distinction between a Russian IO tweet and a legitimate tweet. </a:t>
            </a:r>
            <a:endParaRPr dirty="0">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400"/>
              <a:buNone/>
            </a:pPr>
            <a:endParaRPr dirty="0">
              <a:latin typeface="Times New Roman"/>
              <a:ea typeface="Times New Roman"/>
              <a:cs typeface="Times New Roman"/>
              <a:sym typeface="Times New Roman"/>
            </a:endParaRPr>
          </a:p>
          <a:p>
            <a:pPr marL="0" lvl="0" indent="0" algn="l" rtl="0">
              <a:lnSpc>
                <a:spcPct val="115000"/>
              </a:lnSpc>
              <a:spcBef>
                <a:spcPts val="0"/>
              </a:spcBef>
              <a:spcAft>
                <a:spcPts val="0"/>
              </a:spcAft>
              <a:buSzPts val="1400"/>
              <a:buNone/>
            </a:pPr>
            <a:r>
              <a:rPr lang="en-US" dirty="0">
                <a:latin typeface="Times New Roman"/>
                <a:ea typeface="Times New Roman"/>
                <a:cs typeface="Times New Roman"/>
                <a:sym typeface="Times New Roman"/>
              </a:rPr>
              <a:t>Clearly, the model is doing well since the true positive rate is high but the false negative rate is low </a:t>
            </a:r>
            <a:endParaRPr dirty="0">
              <a:latin typeface="Times New Roman"/>
              <a:ea typeface="Times New Roman"/>
              <a:cs typeface="Times New Roman"/>
              <a:sym typeface="Times New Roman"/>
            </a:endParaRPr>
          </a:p>
        </p:txBody>
      </p:sp>
      <p:sp>
        <p:nvSpPr>
          <p:cNvPr id="285" name="Google Shape;285;g122155b3d19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2368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25156d8fe6_0_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g125156d8fe6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So what is the upshot of confronting Putin’s disinformation warfare. Well on October 5th of 2000, the Bulldozer Revolution in Yugoslavia occured. It was colloquially named this because Radio Television of Serbia building, which was a symbol of state sponsored disinformation, was charged. </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u="sng">
                <a:solidFill>
                  <a:srgbClr val="1155CC"/>
                </a:solidFill>
                <a:hlinkClick r:id="rId3">
                  <a:extLst>
                    <a:ext uri="{A12FA001-AC4F-418D-AE19-62706E023703}">
                      <ahyp:hlinkClr xmlns:ahyp="http://schemas.microsoft.com/office/drawing/2018/hyperlinkcolor" val="tx"/>
                    </a:ext>
                  </a:extLst>
                </a:hlinkClick>
              </a:rPr>
              <a:t>https://en.wikipedia.org/wiki/Overthrow_of_Slobodan_Milo%C5%A1evi%C4%87</a:t>
            </a:r>
            <a:endParaRPr/>
          </a:p>
          <a:p>
            <a:pPr marL="0" lvl="0" indent="0" algn="l" rtl="0">
              <a:lnSpc>
                <a:spcPct val="100000"/>
              </a:lnSpc>
              <a:spcBef>
                <a:spcPts val="0"/>
              </a:spcBef>
              <a:spcAft>
                <a:spcPts val="0"/>
              </a:spcAft>
              <a:buSzPts val="1400"/>
              <a:buNone/>
            </a:pPr>
            <a:endParaRPr/>
          </a:p>
        </p:txBody>
      </p:sp>
      <p:sp>
        <p:nvSpPr>
          <p:cNvPr id="363" name="Google Shape;363;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 This coincided with  this man, Milosevic, AKA the Butcher of  Bosnia, the be the first head of state since the Nazi regime to face his war crime in court. </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u="sng">
                <a:solidFill>
                  <a:srgbClr val="1155CC"/>
                </a:solidFill>
                <a:latin typeface="Arial"/>
                <a:ea typeface="Arial"/>
                <a:cs typeface="Arial"/>
                <a:sym typeface="Arial"/>
                <a:hlinkClick r:id="rId3">
                  <a:extLst>
                    <a:ext uri="{A12FA001-AC4F-418D-AE19-62706E023703}">
                      <ahyp:hlinkClr xmlns:ahyp="http://schemas.microsoft.com/office/drawing/2018/hyperlinkcolor" val="tx"/>
                    </a:ext>
                  </a:extLst>
                </a:hlinkClick>
              </a:rPr>
              <a:t>https://en.wikipedia.org/wiki/Trial_of_Slobodan_Milo%C5%A1evi%C4%87</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u="sng">
                <a:solidFill>
                  <a:srgbClr val="1155CC"/>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https://www.cfr.org/timeline/leaders-facing-justice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Search (Ctrl-F) for “Milosevic” in link directly above for context</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milo se vich</a:t>
            </a:r>
            <a:endParaRPr/>
          </a:p>
          <a:p>
            <a:pPr marL="0" lvl="0" indent="0" algn="l" rtl="0">
              <a:lnSpc>
                <a:spcPct val="100000"/>
              </a:lnSpc>
              <a:spcBef>
                <a:spcPts val="0"/>
              </a:spcBef>
              <a:spcAft>
                <a:spcPts val="0"/>
              </a:spcAft>
              <a:buSzPts val="1400"/>
              <a:buNone/>
            </a:pPr>
            <a:r>
              <a:rPr lang="en-US"/>
              <a:t>https://en.wikipedia.org/wiki/Trial_of_Slobodan_Milo%C5%A1evi%C4%87</a:t>
            </a:r>
            <a:endParaRPr/>
          </a:p>
          <a:p>
            <a:pPr marL="0" lvl="0" indent="0" algn="l" rtl="0">
              <a:lnSpc>
                <a:spcPct val="100000"/>
              </a:lnSpc>
              <a:spcBef>
                <a:spcPts val="0"/>
              </a:spcBef>
              <a:spcAft>
                <a:spcPts val="0"/>
              </a:spcAft>
              <a:buSzPts val="1400"/>
              <a:buNone/>
            </a:pPr>
            <a:r>
              <a:rPr lang="en-US"/>
              <a:t>https://en.wikipedia.org/wiki/Overthrow_of_Slobodan_Milo%C5%A1evi%C4%87</a:t>
            </a:r>
            <a:endParaRPr/>
          </a:p>
        </p:txBody>
      </p:sp>
      <p:sp>
        <p:nvSpPr>
          <p:cNvPr id="370" name="Google Shape;370;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We hope that our products can assist in fighting back against Putin’s disinformation warfare, like this brave executive producer in Moscow, hopefully</a:t>
            </a:r>
            <a:endParaRPr/>
          </a:p>
        </p:txBody>
      </p:sp>
      <p:sp>
        <p:nvSpPr>
          <p:cNvPr id="376" name="Google Shape;37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 Leading to grave concern for this man.</a:t>
            </a:r>
            <a:endParaRPr/>
          </a:p>
        </p:txBody>
      </p:sp>
      <p:sp>
        <p:nvSpPr>
          <p:cNvPr id="382" name="Google Shape;38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8" name="Google Shape;38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0" name="Google Shape;4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endParaRPr>
              <a:latin typeface="Times New Roman"/>
              <a:ea typeface="Times New Roman"/>
              <a:cs typeface="Times New Roman"/>
              <a:sym typeface="Times New Roman"/>
            </a:endParaRPr>
          </a:p>
        </p:txBody>
      </p:sp>
      <p:sp>
        <p:nvSpPr>
          <p:cNvPr id="412" name="Google Shape;41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endParaRPr>
              <a:latin typeface="Times New Roman"/>
              <a:ea typeface="Times New Roman"/>
              <a:cs typeface="Times New Roman"/>
              <a:sym typeface="Times New Roman"/>
            </a:endParaRPr>
          </a:p>
        </p:txBody>
      </p:sp>
      <p:sp>
        <p:nvSpPr>
          <p:cNvPr id="426" name="Google Shape;42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800"/>
              <a:buFont typeface="Calibri"/>
              <a:buNone/>
            </a:pPr>
            <a:r>
              <a:rPr lang="en-US" b="1"/>
              <a:t>picture from Feb 24th, 2022</a:t>
            </a:r>
            <a:endParaRPr b="1"/>
          </a:p>
          <a:p>
            <a:pPr marL="0" lvl="0" indent="0" algn="l" rtl="0">
              <a:lnSpc>
                <a:spcPct val="90000"/>
              </a:lnSpc>
              <a:spcBef>
                <a:spcPts val="0"/>
              </a:spcBef>
              <a:spcAft>
                <a:spcPts val="0"/>
              </a:spcAft>
              <a:buClr>
                <a:schemeClr val="lt1"/>
              </a:buClr>
              <a:buSzPts val="4800"/>
              <a:buFont typeface="Calibri"/>
              <a:buNone/>
            </a:pPr>
            <a:r>
              <a:rPr lang="en-US" b="1"/>
              <a:t>source: </a:t>
            </a:r>
            <a:r>
              <a:rPr lang="en-US" b="1" u="sng">
                <a:solidFill>
                  <a:schemeClr val="hlink"/>
                </a:solidFill>
                <a:hlinkClick r:id="rId3"/>
              </a:rPr>
              <a:t>https://www.washingtonpost.com/world/2022/02/24/maps-ukraine-russia-attack/</a:t>
            </a:r>
            <a:endParaRPr b="1"/>
          </a:p>
          <a:p>
            <a:pPr marL="0" lvl="0" indent="0" algn="l" rtl="0">
              <a:lnSpc>
                <a:spcPct val="90000"/>
              </a:lnSpc>
              <a:spcBef>
                <a:spcPts val="0"/>
              </a:spcBef>
              <a:spcAft>
                <a:spcPts val="0"/>
              </a:spcAft>
              <a:buClr>
                <a:schemeClr val="lt1"/>
              </a:buClr>
              <a:buSzPts val="4800"/>
              <a:buFont typeface="Calibri"/>
              <a:buNone/>
            </a:pPr>
            <a:endParaRPr b="1"/>
          </a:p>
          <a:p>
            <a:pPr marL="0" lvl="0" indent="0" algn="l" rtl="0">
              <a:lnSpc>
                <a:spcPct val="90000"/>
              </a:lnSpc>
              <a:spcBef>
                <a:spcPts val="0"/>
              </a:spcBef>
              <a:spcAft>
                <a:spcPts val="0"/>
              </a:spcAft>
              <a:buClr>
                <a:schemeClr val="lt1"/>
              </a:buClr>
              <a:buSzPts val="4800"/>
              <a:buFont typeface="Calibri"/>
              <a:buNone/>
            </a:pPr>
            <a:r>
              <a:rPr lang="en-US" sz="4800">
                <a:solidFill>
                  <a:schemeClr val="lt1"/>
                </a:solidFill>
              </a:rPr>
              <a:t>pi24, 2022</a:t>
            </a:r>
            <a:endParaRPr/>
          </a:p>
        </p:txBody>
      </p:sp>
      <p:sp>
        <p:nvSpPr>
          <p:cNvPr id="113" name="Google Shape;1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endParaRPr>
              <a:latin typeface="Times New Roman"/>
              <a:ea typeface="Times New Roman"/>
              <a:cs typeface="Times New Roman"/>
              <a:sym typeface="Times New Roman"/>
            </a:endParaRPr>
          </a:p>
        </p:txBody>
      </p:sp>
      <p:sp>
        <p:nvSpPr>
          <p:cNvPr id="438" name="Google Shape;43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perhaps we shrink the number of examples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ask JSIG if its too technical</a:t>
            </a:r>
            <a:endParaRPr/>
          </a:p>
        </p:txBody>
      </p:sp>
      <p:sp>
        <p:nvSpPr>
          <p:cNvPr id="453" name="Google Shape;45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25156d8fe6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8" name="Google Shape;468;g125156d8fe6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25156d8fe6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2" name="Google Shape;482;g125156d8fe6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25156d8fe6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perhaps we shrink the number of examples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ask JSIG if its too technical</a:t>
            </a:r>
            <a:endParaRPr/>
          </a:p>
        </p:txBody>
      </p:sp>
      <p:sp>
        <p:nvSpPr>
          <p:cNvPr id="494" name="Google Shape;494;g125156d8fe6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25156d8fe6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g125156d8fe6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25156d8fe6_0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2" name="Google Shape;522;g125156d8fe6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convey kinetic warfare</a:t>
            </a:r>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 Mariupol, Kramatorsk, And Bucha</a:t>
            </a:r>
            <a:endParaRPr/>
          </a:p>
        </p:txBody>
      </p:sp>
      <p:sp>
        <p:nvSpPr>
          <p:cNvPr id="126" name="Google Shape;12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feel like we should edit putin’s title</a:t>
            </a:r>
            <a:endParaRPr/>
          </a:p>
        </p:txBody>
      </p:sp>
      <p:sp>
        <p:nvSpPr>
          <p:cNvPr id="135" name="Google Shape;13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
        <p:nvSpPr>
          <p:cNvPr id="146" name="Google Shape;14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25e03a3408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1400"/>
              <a:buNone/>
            </a:pPr>
            <a:endParaRPr/>
          </a:p>
        </p:txBody>
      </p:sp>
      <p:sp>
        <p:nvSpPr>
          <p:cNvPr id="176" name="Google Shape;176;g125e03a3408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25e03a3408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1400"/>
              <a:buNone/>
            </a:pPr>
            <a:endParaRPr/>
          </a:p>
        </p:txBody>
      </p:sp>
      <p:sp>
        <p:nvSpPr>
          <p:cNvPr id="188" name="Google Shape;188;g125e03a3408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
        <p:cNvGrpSpPr/>
        <p:nvPr/>
      </p:nvGrpSpPr>
      <p:grpSpPr>
        <a:xfrm>
          <a:off x="0" y="0"/>
          <a:ext cx="0" cy="0"/>
          <a:chOff x="0" y="0"/>
          <a:chExt cx="0" cy="0"/>
        </a:xfrm>
      </p:grpSpPr>
      <p:sp>
        <p:nvSpPr>
          <p:cNvPr id="33" name="Google Shape;33;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9"/>
          <p:cNvSpPr>
            <a:spLocks noGrp="1"/>
          </p:cNvSpPr>
          <p:nvPr>
            <p:ph type="pic" idx="2"/>
          </p:nvPr>
        </p:nvSpPr>
        <p:spPr>
          <a:xfrm>
            <a:off x="5183188" y="987425"/>
            <a:ext cx="6172200" cy="4873625"/>
          </a:xfrm>
          <a:prstGeom prst="rect">
            <a:avLst/>
          </a:prstGeom>
          <a:noFill/>
          <a:ln>
            <a:noFill/>
          </a:ln>
        </p:spPr>
      </p:sp>
      <p:sp>
        <p:nvSpPr>
          <p:cNvPr id="35" name="Google Shape;35;p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6" name="Google Shape;3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
        <p:nvSpPr>
          <p:cNvPr id="40" name="Google Shape;40;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3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sp>
        <p:nvSpPr>
          <p:cNvPr id="50" name="Google Shape;50;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3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3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3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3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3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3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3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9" name="Google Shape;89;p1"/>
          <p:cNvSpPr/>
          <p:nvPr/>
        </p:nvSpPr>
        <p:spPr>
          <a:xfrm rot="10800000">
            <a:off x="-11723" y="-1"/>
            <a:ext cx="12225953" cy="6868071"/>
          </a:xfrm>
          <a:prstGeom prst="rect">
            <a:avLst/>
          </a:prstGeom>
          <a:gradFill>
            <a:gsLst>
              <a:gs pos="0">
                <a:srgbClr val="000000"/>
              </a:gs>
              <a:gs pos="100000">
                <a:srgbClr val="2F5496"/>
              </a:gs>
            </a:gsLst>
            <a:lin ang="4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 name="Google Shape;90;p1"/>
          <p:cNvSpPr/>
          <p:nvPr/>
        </p:nvSpPr>
        <p:spPr>
          <a:xfrm rot="10800000" flipH="1">
            <a:off x="441959" y="-3"/>
            <a:ext cx="11772269" cy="6868074"/>
          </a:xfrm>
          <a:prstGeom prst="rect">
            <a:avLst/>
          </a:prstGeom>
          <a:gradFill>
            <a:gsLst>
              <a:gs pos="0">
                <a:srgbClr val="1F3864">
                  <a:alpha val="81568"/>
                </a:srgbClr>
              </a:gs>
              <a:gs pos="21000">
                <a:srgbClr val="1F3864">
                  <a:alpha val="81568"/>
                </a:srgbClr>
              </a:gs>
              <a:gs pos="100000">
                <a:srgbClr val="4472C4">
                  <a:alpha val="0"/>
                </a:srgbClr>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 name="Google Shape;91;p1"/>
          <p:cNvSpPr/>
          <p:nvPr/>
        </p:nvSpPr>
        <p:spPr>
          <a:xfrm rot="10800000">
            <a:off x="-15200" y="0"/>
            <a:ext cx="3623374" cy="6868072"/>
          </a:xfrm>
          <a:prstGeom prst="rect">
            <a:avLst/>
          </a:prstGeom>
          <a:gradFill>
            <a:gsLst>
              <a:gs pos="0">
                <a:srgbClr val="2F5496">
                  <a:alpha val="0"/>
                </a:srgbClr>
              </a:gs>
              <a:gs pos="99000">
                <a:srgbClr val="000000">
                  <a:alpha val="40000"/>
                </a:srgbClr>
              </a:gs>
              <a:gs pos="100000">
                <a:srgbClr val="000000">
                  <a:alpha val="4000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1"/>
          <p:cNvSpPr/>
          <p:nvPr/>
        </p:nvSpPr>
        <p:spPr>
          <a:xfrm flipH="1">
            <a:off x="-15875" y="-3"/>
            <a:ext cx="12233581" cy="6868076"/>
          </a:xfrm>
          <a:prstGeom prst="rect">
            <a:avLst/>
          </a:prstGeom>
          <a:gradFill>
            <a:gsLst>
              <a:gs pos="0">
                <a:srgbClr val="2F5496">
                  <a:alpha val="0"/>
                </a:srgbClr>
              </a:gs>
              <a:gs pos="3000">
                <a:srgbClr val="2F5496">
                  <a:alpha val="0"/>
                </a:srgbClr>
              </a:gs>
              <a:gs pos="100000">
                <a:srgbClr val="000000">
                  <a:alpha val="71764"/>
                </a:srgbClr>
              </a:gs>
            </a:gsLst>
            <a:lin ang="17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3" name="Google Shape;93;p1"/>
          <p:cNvSpPr/>
          <p:nvPr/>
        </p:nvSpPr>
        <p:spPr>
          <a:xfrm rot="5400000" flipH="1">
            <a:off x="4484334" y="-861824"/>
            <a:ext cx="6861931" cy="8597859"/>
          </a:xfrm>
          <a:prstGeom prst="rect">
            <a:avLst/>
          </a:prstGeom>
          <a:gradFill>
            <a:gsLst>
              <a:gs pos="0">
                <a:srgbClr val="2F5496">
                  <a:alpha val="0"/>
                </a:srgbClr>
              </a:gs>
              <a:gs pos="3000">
                <a:srgbClr val="2F5496">
                  <a:alpha val="0"/>
                </a:srgbClr>
              </a:gs>
              <a:gs pos="100000">
                <a:srgbClr val="000000">
                  <a:alpha val="25490"/>
                </a:srgbClr>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4" name="Google Shape;94;p1"/>
          <p:cNvSpPr/>
          <p:nvPr/>
        </p:nvSpPr>
        <p:spPr>
          <a:xfrm rot="5993193">
            <a:off x="1186972" y="1089049"/>
            <a:ext cx="4967533" cy="4988390"/>
          </a:xfrm>
          <a:prstGeom prst="ellipse">
            <a:avLst/>
          </a:prstGeom>
          <a:gradFill>
            <a:gsLst>
              <a:gs pos="0">
                <a:srgbClr val="4472C4">
                  <a:alpha val="24705"/>
                </a:srgbClr>
              </a:gs>
              <a:gs pos="85000">
                <a:srgbClr val="8DA9DB">
                  <a:alpha val="0"/>
                </a:srgbClr>
              </a:gs>
              <a:gs pos="100000">
                <a:srgbClr val="8DA9DB">
                  <a:alpha val="0"/>
                </a:srgbClr>
              </a:gs>
            </a:gsLst>
            <a:lin ang="14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1"/>
          <p:cNvSpPr txBox="1">
            <a:spLocks noGrp="1"/>
          </p:cNvSpPr>
          <p:nvPr>
            <p:ph type="ctrTitle"/>
          </p:nvPr>
        </p:nvSpPr>
        <p:spPr>
          <a:xfrm>
            <a:off x="2643842" y="1210534"/>
            <a:ext cx="6714600" cy="31788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FFFFF"/>
              </a:buClr>
              <a:buSzPts val="7920"/>
              <a:buFont typeface="Calibri"/>
              <a:buNone/>
            </a:pPr>
            <a:r>
              <a:rPr lang="en-US" sz="9020" b="1">
                <a:solidFill>
                  <a:srgbClr val="FFFFFF"/>
                </a:solidFill>
                <a:latin typeface="Economica"/>
                <a:ea typeface="Economica"/>
                <a:cs typeface="Economica"/>
                <a:sym typeface="Economica"/>
              </a:rPr>
              <a:t>A New Era:</a:t>
            </a:r>
            <a:br>
              <a:rPr lang="en-US" sz="9020" b="1">
                <a:solidFill>
                  <a:srgbClr val="FFFFFF"/>
                </a:solidFill>
                <a:latin typeface="Economica"/>
                <a:ea typeface="Economica"/>
                <a:cs typeface="Economica"/>
                <a:sym typeface="Economica"/>
              </a:rPr>
            </a:br>
            <a:r>
              <a:rPr lang="en-US" sz="9020" b="1">
                <a:solidFill>
                  <a:srgbClr val="FFFFFF"/>
                </a:solidFill>
                <a:latin typeface="Economica"/>
                <a:ea typeface="Economica"/>
                <a:cs typeface="Economica"/>
                <a:sym typeface="Economica"/>
              </a:rPr>
              <a:t>VERACIOUS</a:t>
            </a:r>
            <a:endParaRPr sz="6500">
              <a:latin typeface="Economica"/>
              <a:ea typeface="Economica"/>
              <a:cs typeface="Economica"/>
              <a:sym typeface="Economica"/>
            </a:endParaRPr>
          </a:p>
        </p:txBody>
      </p:sp>
      <p:sp>
        <p:nvSpPr>
          <p:cNvPr id="96" name="Google Shape;96;p1"/>
          <p:cNvSpPr/>
          <p:nvPr/>
        </p:nvSpPr>
        <p:spPr>
          <a:xfrm flipH="1">
            <a:off x="-3" y="4490110"/>
            <a:ext cx="12217710" cy="2377962"/>
          </a:xfrm>
          <a:prstGeom prst="rect">
            <a:avLst/>
          </a:prstGeom>
          <a:gradFill>
            <a:gsLst>
              <a:gs pos="0">
                <a:srgbClr val="2F5496">
                  <a:alpha val="48627"/>
                </a:srgbClr>
              </a:gs>
              <a:gs pos="99000">
                <a:srgbClr val="000000">
                  <a:alpha val="32549"/>
                </a:srgbClr>
              </a:gs>
              <a:gs pos="100000">
                <a:srgbClr val="000000">
                  <a:alpha val="32549"/>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7" name="Google Shape;97;p1"/>
          <p:cNvSpPr txBox="1">
            <a:spLocks noGrp="1"/>
          </p:cNvSpPr>
          <p:nvPr>
            <p:ph type="subTitle" idx="1"/>
          </p:nvPr>
        </p:nvSpPr>
        <p:spPr>
          <a:xfrm>
            <a:off x="2909050" y="4211350"/>
            <a:ext cx="7056000" cy="487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FFFF"/>
              </a:buClr>
              <a:buSzPts val="2400"/>
              <a:buNone/>
            </a:pPr>
            <a:r>
              <a:rPr lang="en-US" b="1">
                <a:solidFill>
                  <a:srgbClr val="8DA9DB"/>
                </a:solidFill>
                <a:latin typeface="Economica"/>
                <a:ea typeface="Economica"/>
                <a:cs typeface="Economica"/>
                <a:sym typeface="Economica"/>
              </a:rPr>
              <a:t>NSA / JSIG Joint Presentation</a:t>
            </a:r>
            <a:endParaRPr>
              <a:solidFill>
                <a:srgbClr val="8DA9DB"/>
              </a:solidFill>
              <a:latin typeface="Economica"/>
              <a:ea typeface="Economica"/>
              <a:cs typeface="Economica"/>
              <a:sym typeface="Economica"/>
            </a:endParaRPr>
          </a:p>
        </p:txBody>
      </p:sp>
      <p:sp>
        <p:nvSpPr>
          <p:cNvPr id="98" name="Google Shape;98;p1"/>
          <p:cNvSpPr txBox="1"/>
          <p:nvPr/>
        </p:nvSpPr>
        <p:spPr>
          <a:xfrm>
            <a:off x="2473150" y="6371500"/>
            <a:ext cx="70560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chemeClr val="lt1"/>
                </a:solidFill>
                <a:latin typeface="Economica"/>
                <a:ea typeface="Economica"/>
                <a:cs typeface="Economica"/>
                <a:sym typeface="Economica"/>
              </a:rPr>
              <a:t>Presented by Taylor Badt, Peter Kinder, and Blanca Munoz Perez</a:t>
            </a:r>
            <a:endParaRPr sz="2300" b="0" i="0" u="none" strike="noStrike" cap="none">
              <a:solidFill>
                <a:schemeClr val="lt1"/>
              </a:solidFill>
              <a:latin typeface="Economica"/>
              <a:ea typeface="Economica"/>
              <a:cs typeface="Economica"/>
              <a:sym typeface="Economi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700"/>
                                        <p:tgtEl>
                                          <p:spTgt spid="95"/>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97">
                                            <p:txEl>
                                              <p:pRg st="0" end="0"/>
                                            </p:txEl>
                                          </p:spTgt>
                                        </p:tgtEl>
                                        <p:attrNameLst>
                                          <p:attrName>style.visibility</p:attrName>
                                        </p:attrNameLst>
                                      </p:cBhvr>
                                      <p:to>
                                        <p:strVal val="visible"/>
                                      </p:to>
                                    </p:set>
                                    <p:animEffect transition="in" filter="fade">
                                      <p:cBhvr>
                                        <p:cTn id="11" dur="700"/>
                                        <p:tgtEl>
                                          <p:spTgt spid="9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4"/>
        <p:cNvGrpSpPr/>
        <p:nvPr/>
      </p:nvGrpSpPr>
      <p:grpSpPr>
        <a:xfrm>
          <a:off x="0" y="0"/>
          <a:ext cx="0" cy="0"/>
          <a:chOff x="0" y="0"/>
          <a:chExt cx="0" cy="0"/>
        </a:xfrm>
      </p:grpSpPr>
      <p:sp>
        <p:nvSpPr>
          <p:cNvPr id="215" name="Google Shape;215;p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10"/>
          <p:cNvSpPr/>
          <p:nvPr/>
        </p:nvSpPr>
        <p:spPr>
          <a:xfrm flipH="1">
            <a:off x="-1" y="0"/>
            <a:ext cx="12191999" cy="6858000"/>
          </a:xfrm>
          <a:prstGeom prst="rect">
            <a:avLst/>
          </a:prstGeom>
          <a:gradFill>
            <a:gsLst>
              <a:gs pos="0">
                <a:srgbClr val="1F3864"/>
              </a:gs>
              <a:gs pos="100000">
                <a:srgbClr val="000000"/>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 name="Google Shape;217;p10"/>
          <p:cNvSpPr/>
          <p:nvPr/>
        </p:nvSpPr>
        <p:spPr>
          <a:xfrm rot="10800000">
            <a:off x="0" y="-4"/>
            <a:ext cx="12192000" cy="6402581"/>
          </a:xfrm>
          <a:prstGeom prst="rect">
            <a:avLst/>
          </a:prstGeom>
          <a:gradFill>
            <a:gsLst>
              <a:gs pos="0">
                <a:srgbClr val="2F5496">
                  <a:alpha val="57647"/>
                </a:srgbClr>
              </a:gs>
              <a:gs pos="1000">
                <a:srgbClr val="2F5496">
                  <a:alpha val="57647"/>
                </a:srgbClr>
              </a:gs>
              <a:gs pos="100000">
                <a:srgbClr val="000000"/>
              </a:gs>
            </a:gsLst>
            <a:lin ang="15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10"/>
          <p:cNvSpPr/>
          <p:nvPr/>
        </p:nvSpPr>
        <p:spPr>
          <a:xfrm rot="5400000" flipH="1">
            <a:off x="2663054" y="-2653923"/>
            <a:ext cx="6858001" cy="12165846"/>
          </a:xfrm>
          <a:prstGeom prst="rect">
            <a:avLst/>
          </a:prstGeom>
          <a:gradFill>
            <a:gsLst>
              <a:gs pos="0">
                <a:srgbClr val="1F3864">
                  <a:alpha val="0"/>
                </a:srgbClr>
              </a:gs>
              <a:gs pos="13000">
                <a:srgbClr val="1F3864">
                  <a:alpha val="0"/>
                </a:srgbClr>
              </a:gs>
              <a:gs pos="99000">
                <a:srgbClr val="000000">
                  <a:alpha val="26666"/>
                </a:srgbClr>
              </a:gs>
              <a:gs pos="100000">
                <a:srgbClr val="000000">
                  <a:alpha val="26666"/>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 name="Google Shape;219;p10"/>
          <p:cNvSpPr/>
          <p:nvPr/>
        </p:nvSpPr>
        <p:spPr>
          <a:xfrm flipH="1">
            <a:off x="6094763" y="0"/>
            <a:ext cx="6096001" cy="6858000"/>
          </a:xfrm>
          <a:prstGeom prst="rect">
            <a:avLst/>
          </a:prstGeom>
          <a:gradFill>
            <a:gsLst>
              <a:gs pos="0">
                <a:srgbClr val="1F3864">
                  <a:alpha val="0"/>
                </a:srgbClr>
              </a:gs>
              <a:gs pos="13000">
                <a:srgbClr val="1F3864">
                  <a:alpha val="0"/>
                </a:srgbClr>
              </a:gs>
              <a:gs pos="99000">
                <a:srgbClr val="2F5496">
                  <a:alpha val="48627"/>
                </a:srgbClr>
              </a:gs>
              <a:gs pos="100000">
                <a:srgbClr val="2F5496">
                  <a:alpha val="48627"/>
                </a:srgbClr>
              </a:gs>
            </a:gsLst>
            <a:lin ang="6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 name="Google Shape;220;p10"/>
          <p:cNvSpPr/>
          <p:nvPr/>
        </p:nvSpPr>
        <p:spPr>
          <a:xfrm flipH="1">
            <a:off x="-4" y="-3"/>
            <a:ext cx="12182871" cy="6871922"/>
          </a:xfrm>
          <a:prstGeom prst="rect">
            <a:avLst/>
          </a:prstGeom>
          <a:gradFill>
            <a:gsLst>
              <a:gs pos="0">
                <a:srgbClr val="000000">
                  <a:alpha val="33725"/>
                </a:srgbClr>
              </a:gs>
              <a:gs pos="13000">
                <a:srgbClr val="000000">
                  <a:alpha val="33725"/>
                </a:srgbClr>
              </a:gs>
              <a:gs pos="99000">
                <a:srgbClr val="2F5496">
                  <a:alpha val="0"/>
                </a:srgbClr>
              </a:gs>
              <a:gs pos="100000">
                <a:srgbClr val="2F5496">
                  <a:alpha val="0"/>
                </a:srgbClr>
              </a:gs>
            </a:gsLst>
            <a:lin ang="4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1" name="Google Shape;221;p10"/>
          <p:cNvSpPr/>
          <p:nvPr/>
        </p:nvSpPr>
        <p:spPr>
          <a:xfrm>
            <a:off x="987713" y="4049"/>
            <a:ext cx="10216576" cy="4729040"/>
          </a:xfrm>
          <a:custGeom>
            <a:avLst/>
            <a:gdLst/>
            <a:ahLst/>
            <a:cxnLst/>
            <a:rect l="l" t="t" r="r" b="b"/>
            <a:pathLst>
              <a:path w="10216576" h="4729040" extrusionOk="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0">
                <a:srgbClr val="1F3864">
                  <a:alpha val="2745"/>
                </a:srgbClr>
              </a:gs>
              <a:gs pos="7000">
                <a:srgbClr val="1F3864">
                  <a:alpha val="2745"/>
                </a:srgbClr>
              </a:gs>
              <a:gs pos="99000">
                <a:srgbClr val="4472C4">
                  <a:alpha val="22745"/>
                </a:srgbClr>
              </a:gs>
              <a:gs pos="100000">
                <a:srgbClr val="4472C4">
                  <a:alpha val="22745"/>
                </a:srgbClr>
              </a:gs>
            </a:gsLst>
            <a:lin ang="10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2" name="Google Shape;222;p10"/>
          <p:cNvSpPr txBox="1">
            <a:spLocks noGrp="1"/>
          </p:cNvSpPr>
          <p:nvPr>
            <p:ph type="title"/>
          </p:nvPr>
        </p:nvSpPr>
        <p:spPr>
          <a:xfrm>
            <a:off x="-9125" y="0"/>
            <a:ext cx="11277300" cy="1802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FFFF"/>
              </a:buClr>
              <a:buSzPts val="7920"/>
              <a:buFont typeface="Calibri"/>
              <a:buNone/>
            </a:pPr>
            <a:r>
              <a:rPr lang="en-US" sz="11120" b="1" dirty="0">
                <a:solidFill>
                  <a:srgbClr val="FFFFFF"/>
                </a:solidFill>
                <a:latin typeface="Economica"/>
                <a:ea typeface="Economica"/>
                <a:cs typeface="Economica"/>
                <a:sym typeface="Economica"/>
              </a:rPr>
              <a:t>Identifying </a:t>
            </a:r>
            <a:r>
              <a:rPr lang="en-US" sz="11120" b="1" dirty="0">
                <a:solidFill>
                  <a:srgbClr val="8DA9DB"/>
                </a:solidFill>
                <a:latin typeface="Economica"/>
                <a:ea typeface="Economica"/>
                <a:cs typeface="Economica"/>
                <a:sym typeface="Economica"/>
              </a:rPr>
              <a:t>&amp; Mapping</a:t>
            </a:r>
            <a:endParaRPr sz="7160" dirty="0">
              <a:solidFill>
                <a:srgbClr val="8DA9DB"/>
              </a:solidFill>
              <a:latin typeface="Economica"/>
              <a:ea typeface="Economica"/>
              <a:cs typeface="Economica"/>
              <a:sym typeface="Economica"/>
            </a:endParaRPr>
          </a:p>
        </p:txBody>
      </p:sp>
      <p:sp>
        <p:nvSpPr>
          <p:cNvPr id="223" name="Google Shape;223;p10"/>
          <p:cNvSpPr txBox="1"/>
          <p:nvPr/>
        </p:nvSpPr>
        <p:spPr>
          <a:xfrm>
            <a:off x="307225" y="1802700"/>
            <a:ext cx="5668800" cy="4094400"/>
          </a:xfrm>
          <a:prstGeom prst="rect">
            <a:avLst/>
          </a:prstGeom>
          <a:noFill/>
          <a:ln>
            <a:noFill/>
          </a:ln>
        </p:spPr>
        <p:txBody>
          <a:bodyPr spcFirstLastPara="1" wrap="square" lIns="91425" tIns="45700" rIns="91425" bIns="45700" anchor="t" anchorCtr="0">
            <a:spAutoFit/>
          </a:bodyPr>
          <a:lstStyle/>
          <a:p>
            <a:pPr marL="285750" lvl="1" indent="-330200">
              <a:buClr>
                <a:schemeClr val="lt1"/>
              </a:buClr>
              <a:buSzPts val="5200"/>
              <a:buFont typeface="Economica"/>
              <a:buChar char="●"/>
            </a:pPr>
            <a:r>
              <a:rPr lang="en-US" sz="5200" b="1" i="0" u="none" strike="noStrike" cap="none" dirty="0">
                <a:solidFill>
                  <a:schemeClr val="lt1"/>
                </a:solidFill>
                <a:latin typeface="Economica"/>
                <a:ea typeface="Economica"/>
                <a:cs typeface="Economica"/>
                <a:sym typeface="Economica"/>
              </a:rPr>
              <a:t>Identify Individual     Disinformation</a:t>
            </a:r>
            <a:endParaRPr sz="2600" b="0" i="0" u="none" strike="noStrike" cap="none" dirty="0">
              <a:solidFill>
                <a:srgbClr val="000000"/>
              </a:solidFill>
              <a:latin typeface="Economica"/>
              <a:ea typeface="Economica"/>
              <a:cs typeface="Economica"/>
              <a:sym typeface="Economica"/>
            </a:endParaRPr>
          </a:p>
          <a:p>
            <a:pPr marL="914400" marR="0" lvl="1" indent="-558800" algn="l" rtl="0">
              <a:lnSpc>
                <a:spcPct val="100000"/>
              </a:lnSpc>
              <a:spcBef>
                <a:spcPts val="0"/>
              </a:spcBef>
              <a:spcAft>
                <a:spcPts val="0"/>
              </a:spcAft>
              <a:buClr>
                <a:schemeClr val="lt1"/>
              </a:buClr>
              <a:buSzPts val="5200"/>
              <a:buFont typeface="Economica"/>
              <a:buChar char="○"/>
            </a:pPr>
            <a:r>
              <a:rPr lang="en-US" sz="5200" b="1" i="0" u="none" strike="noStrike" cap="none" dirty="0">
                <a:solidFill>
                  <a:schemeClr val="lt1"/>
                </a:solidFill>
                <a:latin typeface="Economica"/>
                <a:ea typeface="Economica"/>
                <a:cs typeface="Economica"/>
                <a:sym typeface="Economica"/>
              </a:rPr>
              <a:t>Machine Learning</a:t>
            </a:r>
            <a:endParaRPr sz="2600" b="0" i="0" u="none" strike="noStrike" cap="none" dirty="0">
              <a:solidFill>
                <a:srgbClr val="000000"/>
              </a:solidFill>
              <a:latin typeface="Economica"/>
              <a:ea typeface="Economica"/>
              <a:cs typeface="Economica"/>
              <a:sym typeface="Economica"/>
            </a:endParaRPr>
          </a:p>
          <a:p>
            <a:pPr marL="1371600" marR="0" lvl="2" indent="-558800" algn="l" rtl="0">
              <a:lnSpc>
                <a:spcPct val="100000"/>
              </a:lnSpc>
              <a:spcBef>
                <a:spcPts val="0"/>
              </a:spcBef>
              <a:spcAft>
                <a:spcPts val="0"/>
              </a:spcAft>
              <a:buClr>
                <a:schemeClr val="lt1"/>
              </a:buClr>
              <a:buSzPts val="5200"/>
              <a:buFont typeface="Economica"/>
              <a:buChar char="■"/>
            </a:pPr>
            <a:r>
              <a:rPr lang="en-US" sz="5200" b="1" i="1" u="none" strike="noStrike" cap="none" dirty="0">
                <a:solidFill>
                  <a:schemeClr val="lt1"/>
                </a:solidFill>
                <a:latin typeface="Economica"/>
                <a:ea typeface="Economica"/>
                <a:cs typeface="Economica"/>
                <a:sym typeface="Economica"/>
              </a:rPr>
              <a:t>Classification Target</a:t>
            </a:r>
            <a:endParaRPr sz="2600" b="0" i="1" u="none" strike="noStrike" cap="none" dirty="0">
              <a:solidFill>
                <a:srgbClr val="000000"/>
              </a:solidFill>
              <a:latin typeface="Economica"/>
              <a:ea typeface="Economica"/>
              <a:cs typeface="Economica"/>
              <a:sym typeface="Economica"/>
            </a:endParaRPr>
          </a:p>
          <a:p>
            <a:pPr marL="914400" marR="0" lvl="1" indent="-558800" algn="l" rtl="0">
              <a:lnSpc>
                <a:spcPct val="100000"/>
              </a:lnSpc>
              <a:spcBef>
                <a:spcPts val="0"/>
              </a:spcBef>
              <a:spcAft>
                <a:spcPts val="0"/>
              </a:spcAft>
              <a:buClr>
                <a:schemeClr val="lt1"/>
              </a:buClr>
              <a:buSzPts val="5200"/>
              <a:buFont typeface="Economica"/>
              <a:buChar char="○"/>
            </a:pPr>
            <a:r>
              <a:rPr lang="en-US" sz="5200" b="1" i="0" u="none" strike="noStrike" cap="none" dirty="0">
                <a:solidFill>
                  <a:schemeClr val="lt1"/>
                </a:solidFill>
                <a:latin typeface="Economica"/>
                <a:ea typeface="Economica"/>
                <a:cs typeface="Economica"/>
                <a:sym typeface="Economica"/>
              </a:rPr>
              <a:t>Label Propagation</a:t>
            </a:r>
            <a:endParaRPr sz="2600" b="0" i="0" u="none" strike="noStrike" cap="none" dirty="0">
              <a:solidFill>
                <a:srgbClr val="000000"/>
              </a:solidFill>
              <a:latin typeface="Economica"/>
              <a:ea typeface="Economica"/>
              <a:cs typeface="Economica"/>
              <a:sym typeface="Economica"/>
            </a:endParaRPr>
          </a:p>
        </p:txBody>
      </p:sp>
      <p:sp>
        <p:nvSpPr>
          <p:cNvPr id="224" name="Google Shape;224;p10"/>
          <p:cNvSpPr txBox="1"/>
          <p:nvPr/>
        </p:nvSpPr>
        <p:spPr>
          <a:xfrm>
            <a:off x="6768669" y="1802711"/>
            <a:ext cx="5406300" cy="4094400"/>
          </a:xfrm>
          <a:prstGeom prst="rect">
            <a:avLst/>
          </a:prstGeom>
          <a:noFill/>
          <a:ln>
            <a:noFill/>
          </a:ln>
        </p:spPr>
        <p:txBody>
          <a:bodyPr spcFirstLastPara="1" wrap="square" lIns="91425" tIns="45700" rIns="91425" bIns="45700" anchor="t" anchorCtr="0">
            <a:spAutoFit/>
          </a:bodyPr>
          <a:lstStyle/>
          <a:p>
            <a:pPr marL="457200" marR="0" lvl="0" indent="-558800" algn="l" rtl="0">
              <a:lnSpc>
                <a:spcPct val="100000"/>
              </a:lnSpc>
              <a:spcBef>
                <a:spcPts val="0"/>
              </a:spcBef>
              <a:spcAft>
                <a:spcPts val="0"/>
              </a:spcAft>
              <a:buClr>
                <a:srgbClr val="8DA9DB"/>
              </a:buClr>
              <a:buSzPts val="5200"/>
              <a:buFont typeface="Economica"/>
              <a:buChar char="●"/>
            </a:pPr>
            <a:r>
              <a:rPr lang="en-US" sz="5200" b="1" i="0" u="none" strike="noStrike" cap="none" dirty="0">
                <a:solidFill>
                  <a:srgbClr val="8DA9DB"/>
                </a:solidFill>
                <a:latin typeface="Economica"/>
                <a:ea typeface="Economica"/>
                <a:cs typeface="Economica"/>
                <a:sym typeface="Economica"/>
              </a:rPr>
              <a:t>Map Identified Disinformation</a:t>
            </a:r>
            <a:endParaRPr sz="5200" b="0" i="0" u="none" strike="noStrike" cap="none" dirty="0">
              <a:solidFill>
                <a:srgbClr val="8DA9DB"/>
              </a:solidFill>
              <a:latin typeface="Economica"/>
              <a:ea typeface="Economica"/>
              <a:cs typeface="Economica"/>
              <a:sym typeface="Economica"/>
            </a:endParaRPr>
          </a:p>
          <a:p>
            <a:pPr marL="914400" marR="0" lvl="1" indent="-558800" algn="l" rtl="0">
              <a:lnSpc>
                <a:spcPct val="100000"/>
              </a:lnSpc>
              <a:spcBef>
                <a:spcPts val="0"/>
              </a:spcBef>
              <a:spcAft>
                <a:spcPts val="0"/>
              </a:spcAft>
              <a:buClr>
                <a:srgbClr val="8DA9DB"/>
              </a:buClr>
              <a:buSzPts val="5200"/>
              <a:buFont typeface="Economica"/>
              <a:buChar char="○"/>
            </a:pPr>
            <a:r>
              <a:rPr lang="en-US" sz="5200" b="1" i="0" u="none" strike="noStrike" cap="none" dirty="0">
                <a:solidFill>
                  <a:srgbClr val="8DA9DB"/>
                </a:solidFill>
                <a:latin typeface="Economica"/>
                <a:ea typeface="Economica"/>
                <a:cs typeface="Economica"/>
                <a:sym typeface="Economica"/>
              </a:rPr>
              <a:t>Deep Learning</a:t>
            </a:r>
            <a:endParaRPr sz="5200" b="0" i="0" u="none" strike="noStrike" cap="none" dirty="0">
              <a:solidFill>
                <a:srgbClr val="8DA9DB"/>
              </a:solidFill>
              <a:latin typeface="Economica"/>
              <a:ea typeface="Economica"/>
              <a:cs typeface="Economica"/>
              <a:sym typeface="Economica"/>
            </a:endParaRPr>
          </a:p>
          <a:p>
            <a:pPr marL="1371600" marR="0" lvl="2" indent="-558800" algn="l" rtl="0">
              <a:lnSpc>
                <a:spcPct val="100000"/>
              </a:lnSpc>
              <a:spcBef>
                <a:spcPts val="0"/>
              </a:spcBef>
              <a:spcAft>
                <a:spcPts val="0"/>
              </a:spcAft>
              <a:buClr>
                <a:srgbClr val="8DA9DB"/>
              </a:buClr>
              <a:buSzPts val="5200"/>
              <a:buFont typeface="Economica"/>
              <a:buChar char="■"/>
            </a:pPr>
            <a:r>
              <a:rPr lang="en-US" sz="5200" b="1" i="1" u="none" strike="noStrike" cap="none" dirty="0">
                <a:solidFill>
                  <a:srgbClr val="8DA9DB"/>
                </a:solidFill>
                <a:latin typeface="Economica"/>
                <a:ea typeface="Economica"/>
                <a:cs typeface="Economica"/>
                <a:sym typeface="Economica"/>
              </a:rPr>
              <a:t>Text Analysis</a:t>
            </a:r>
            <a:endParaRPr sz="5200" b="0" i="1" u="none" strike="noStrike" cap="none" dirty="0">
              <a:solidFill>
                <a:srgbClr val="8DA9DB"/>
              </a:solidFill>
              <a:latin typeface="Economica"/>
              <a:ea typeface="Economica"/>
              <a:cs typeface="Economica"/>
              <a:sym typeface="Economica"/>
            </a:endParaRPr>
          </a:p>
          <a:p>
            <a:pPr marL="914400" marR="0" lvl="1" indent="-558800" algn="l" rtl="0">
              <a:lnSpc>
                <a:spcPct val="100000"/>
              </a:lnSpc>
              <a:spcBef>
                <a:spcPts val="0"/>
              </a:spcBef>
              <a:spcAft>
                <a:spcPts val="0"/>
              </a:spcAft>
              <a:buClr>
                <a:srgbClr val="8DA9DB"/>
              </a:buClr>
              <a:buSzPts val="5200"/>
              <a:buFont typeface="Economica"/>
              <a:buChar char="○"/>
            </a:pPr>
            <a:r>
              <a:rPr lang="en-US" sz="5200" b="1" i="0" u="none" strike="noStrike" cap="none" dirty="0">
                <a:solidFill>
                  <a:srgbClr val="8DA9DB"/>
                </a:solidFill>
                <a:latin typeface="Economica"/>
                <a:ea typeface="Economica"/>
                <a:cs typeface="Economica"/>
                <a:sym typeface="Economica"/>
              </a:rPr>
              <a:t>Clustering</a:t>
            </a:r>
            <a:endParaRPr sz="5200" b="0" i="0" u="none" strike="noStrike" cap="none" dirty="0">
              <a:solidFill>
                <a:srgbClr val="8DA9DB"/>
              </a:solidFill>
              <a:latin typeface="Economica"/>
              <a:ea typeface="Economica"/>
              <a:cs typeface="Economica"/>
              <a:sym typeface="Economi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23">
                                            <p:txEl>
                                              <p:pRg st="0" end="0"/>
                                            </p:txEl>
                                          </p:spTgt>
                                        </p:tgtEl>
                                        <p:attrNameLst>
                                          <p:attrName>style.visibility</p:attrName>
                                        </p:attrNameLst>
                                      </p:cBhvr>
                                      <p:to>
                                        <p:strVal val="visible"/>
                                      </p:to>
                                    </p:set>
                                    <p:anim calcmode="lin" valueType="num">
                                      <p:cBhvr additive="base">
                                        <p:cTn id="7" dur="500"/>
                                        <p:tgtEl>
                                          <p:spTgt spid="223">
                                            <p:txEl>
                                              <p:pRg st="0" end="0"/>
                                            </p:txEl>
                                          </p:spTgt>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23">
                                            <p:txEl>
                                              <p:pRg st="1" end="1"/>
                                            </p:txEl>
                                          </p:spTgt>
                                        </p:tgtEl>
                                        <p:attrNameLst>
                                          <p:attrName>style.visibility</p:attrName>
                                        </p:attrNameLst>
                                      </p:cBhvr>
                                      <p:to>
                                        <p:strVal val="visible"/>
                                      </p:to>
                                    </p:set>
                                    <p:anim calcmode="lin" valueType="num">
                                      <p:cBhvr additive="base">
                                        <p:cTn id="10" dur="500"/>
                                        <p:tgtEl>
                                          <p:spTgt spid="223">
                                            <p:txEl>
                                              <p:pRg st="1" end="1"/>
                                            </p:txEl>
                                          </p:spTgt>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223">
                                            <p:txEl>
                                              <p:pRg st="2" end="2"/>
                                            </p:txEl>
                                          </p:spTgt>
                                        </p:tgtEl>
                                        <p:attrNameLst>
                                          <p:attrName>style.visibility</p:attrName>
                                        </p:attrNameLst>
                                      </p:cBhvr>
                                      <p:to>
                                        <p:strVal val="visible"/>
                                      </p:to>
                                    </p:set>
                                    <p:anim calcmode="lin" valueType="num">
                                      <p:cBhvr additive="base">
                                        <p:cTn id="13" dur="500"/>
                                        <p:tgtEl>
                                          <p:spTgt spid="223">
                                            <p:txEl>
                                              <p:pRg st="2" end="2"/>
                                            </p:txEl>
                                          </p:spTgt>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23">
                                            <p:txEl>
                                              <p:pRg st="3" end="3"/>
                                            </p:txEl>
                                          </p:spTgt>
                                        </p:tgtEl>
                                        <p:attrNameLst>
                                          <p:attrName>style.visibility</p:attrName>
                                        </p:attrNameLst>
                                      </p:cBhvr>
                                      <p:to>
                                        <p:strVal val="visible"/>
                                      </p:to>
                                    </p:set>
                                    <p:anim calcmode="lin" valueType="num">
                                      <p:cBhvr additive="base">
                                        <p:cTn id="16" dur="500"/>
                                        <p:tgtEl>
                                          <p:spTgt spid="22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24"/>
                                        </p:tgtEl>
                                        <p:attrNameLst>
                                          <p:attrName>style.visibility</p:attrName>
                                        </p:attrNameLst>
                                      </p:cBhvr>
                                      <p:to>
                                        <p:strVal val="visible"/>
                                      </p:to>
                                    </p:set>
                                    <p:anim calcmode="lin" valueType="num">
                                      <p:cBhvr additive="base">
                                        <p:cTn id="21" dur="500"/>
                                        <p:tgtEl>
                                          <p:spTgt spid="2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9"/>
        <p:cNvGrpSpPr/>
        <p:nvPr/>
      </p:nvGrpSpPr>
      <p:grpSpPr>
        <a:xfrm>
          <a:off x="0" y="0"/>
          <a:ext cx="0" cy="0"/>
          <a:chOff x="0" y="0"/>
          <a:chExt cx="0" cy="0"/>
        </a:xfrm>
      </p:grpSpPr>
      <p:sp>
        <p:nvSpPr>
          <p:cNvPr id="230" name="Google Shape;230;p1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1" name="Google Shape;231;p11"/>
          <p:cNvSpPr/>
          <p:nvPr/>
        </p:nvSpPr>
        <p:spPr>
          <a:xfrm rot="5400000" flipH="1">
            <a:off x="-1417539" y="1417538"/>
            <a:ext cx="6875818" cy="4040744"/>
          </a:xfrm>
          <a:prstGeom prst="rect">
            <a:avLst/>
          </a:prstGeom>
          <a:gradFill>
            <a:gsLst>
              <a:gs pos="0">
                <a:srgbClr val="000000"/>
              </a:gs>
              <a:gs pos="100000">
                <a:srgbClr val="2F5496"/>
              </a:gs>
            </a:gsLst>
            <a:lin ang="18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11"/>
          <p:cNvSpPr/>
          <p:nvPr/>
        </p:nvSpPr>
        <p:spPr>
          <a:xfrm rot="-5400000">
            <a:off x="-158495" y="2660473"/>
            <a:ext cx="4355594" cy="4038603"/>
          </a:xfrm>
          <a:prstGeom prst="rect">
            <a:avLst/>
          </a:prstGeom>
          <a:gradFill>
            <a:gsLst>
              <a:gs pos="0">
                <a:srgbClr val="4472C4">
                  <a:alpha val="48627"/>
                </a:srgbClr>
              </a:gs>
              <a:gs pos="100000">
                <a:srgbClr val="1F3864">
                  <a:alpha val="0"/>
                </a:srgbClr>
              </a:gs>
            </a:gsLst>
            <a:lin ang="11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 name="Google Shape;233;p11"/>
          <p:cNvSpPr/>
          <p:nvPr/>
        </p:nvSpPr>
        <p:spPr>
          <a:xfrm rot="-5400000" flipH="1">
            <a:off x="-1180882" y="1638085"/>
            <a:ext cx="6857572" cy="3581401"/>
          </a:xfrm>
          <a:prstGeom prst="rect">
            <a:avLst/>
          </a:prstGeom>
          <a:gradFill>
            <a:gsLst>
              <a:gs pos="0">
                <a:srgbClr val="000000">
                  <a:alpha val="57647"/>
                </a:srgbClr>
              </a:gs>
              <a:gs pos="69000">
                <a:srgbClr val="4472C4">
                  <a:alpha val="0"/>
                </a:srgbClr>
              </a:gs>
              <a:gs pos="100000">
                <a:srgbClr val="4472C4">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4" name="Google Shape;234;p11"/>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0">
                <a:srgbClr val="8DA9DB">
                  <a:alpha val="0"/>
                </a:srgbClr>
              </a:gs>
              <a:gs pos="39000">
                <a:srgbClr val="8DA9DB">
                  <a:alpha val="0"/>
                </a:srgbClr>
              </a:gs>
              <a:gs pos="100000">
                <a:srgbClr val="2F5496">
                  <a:alpha val="24705"/>
                </a:srgbClr>
              </a:gs>
            </a:gsLst>
            <a:lin ang="18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 name="Google Shape;235;p11"/>
          <p:cNvSpPr txBox="1">
            <a:spLocks noGrp="1"/>
          </p:cNvSpPr>
          <p:nvPr>
            <p:ph type="title"/>
          </p:nvPr>
        </p:nvSpPr>
        <p:spPr>
          <a:xfrm>
            <a:off x="0" y="0"/>
            <a:ext cx="4036544" cy="248415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FFFF"/>
              </a:buClr>
              <a:buSzPts val="7200"/>
              <a:buFont typeface="Calibri"/>
              <a:buNone/>
            </a:pPr>
            <a:r>
              <a:rPr lang="en-US" sz="6100" b="1">
                <a:solidFill>
                  <a:srgbClr val="FFFFFF"/>
                </a:solidFill>
                <a:latin typeface="Economica"/>
                <a:ea typeface="Economica"/>
                <a:cs typeface="Economica"/>
                <a:sym typeface="Economica"/>
              </a:rPr>
              <a:t>Machine Learning</a:t>
            </a:r>
            <a:endParaRPr sz="2100">
              <a:latin typeface="Economica"/>
              <a:ea typeface="Economica"/>
              <a:cs typeface="Economica"/>
              <a:sym typeface="Economica"/>
            </a:endParaRPr>
          </a:p>
        </p:txBody>
      </p:sp>
      <p:pic>
        <p:nvPicPr>
          <p:cNvPr id="236" name="Google Shape;236;p11" descr="Diagram&#10;&#10;Description automatically generated"/>
          <p:cNvPicPr preferRelativeResize="0"/>
          <p:nvPr/>
        </p:nvPicPr>
        <p:blipFill rotWithShape="1">
          <a:blip r:embed="rId3">
            <a:alphaModFix/>
          </a:blip>
          <a:srcRect/>
          <a:stretch/>
        </p:blipFill>
        <p:spPr>
          <a:xfrm>
            <a:off x="4040434" y="138545"/>
            <a:ext cx="8155456" cy="6585528"/>
          </a:xfrm>
          <a:prstGeom prst="rect">
            <a:avLst/>
          </a:prstGeom>
          <a:noFill/>
          <a:ln>
            <a:noFill/>
          </a:ln>
        </p:spPr>
      </p:pic>
      <p:sp>
        <p:nvSpPr>
          <p:cNvPr id="237" name="Google Shape;237;p11"/>
          <p:cNvSpPr txBox="1"/>
          <p:nvPr/>
        </p:nvSpPr>
        <p:spPr>
          <a:xfrm>
            <a:off x="254897" y="2824326"/>
            <a:ext cx="3682500" cy="3037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15000"/>
              </a:lnSpc>
              <a:spcBef>
                <a:spcPts val="0"/>
              </a:spcBef>
              <a:spcAft>
                <a:spcPts val="0"/>
              </a:spcAft>
              <a:buClr>
                <a:schemeClr val="lt1"/>
              </a:buClr>
              <a:buSzPts val="4300"/>
              <a:buFont typeface="Economica"/>
              <a:buChar char="•"/>
            </a:pPr>
            <a:r>
              <a:rPr lang="en-US" sz="4300" b="0" i="0" u="none" strike="noStrike" cap="none">
                <a:solidFill>
                  <a:schemeClr val="lt1"/>
                </a:solidFill>
                <a:latin typeface="Economica"/>
                <a:ea typeface="Economica"/>
                <a:cs typeface="Economica"/>
                <a:sym typeface="Economica"/>
              </a:rPr>
              <a:t>Branch of AI &amp; Computer Science</a:t>
            </a:r>
            <a:endParaRPr sz="2900" b="0" i="0" u="none" strike="noStrike" cap="none">
              <a:solidFill>
                <a:srgbClr val="000000"/>
              </a:solidFill>
              <a:latin typeface="Economica"/>
              <a:ea typeface="Economica"/>
              <a:cs typeface="Economica"/>
              <a:sym typeface="Economica"/>
            </a:endParaRPr>
          </a:p>
          <a:p>
            <a:pPr marL="285750" marR="0" lvl="0" indent="-285750" algn="l" rtl="0">
              <a:lnSpc>
                <a:spcPct val="115000"/>
              </a:lnSpc>
              <a:spcBef>
                <a:spcPts val="0"/>
              </a:spcBef>
              <a:spcAft>
                <a:spcPts val="0"/>
              </a:spcAft>
              <a:buClr>
                <a:schemeClr val="lt1"/>
              </a:buClr>
              <a:buSzPts val="4300"/>
              <a:buFont typeface="Economica"/>
              <a:buChar char="•"/>
            </a:pPr>
            <a:r>
              <a:rPr lang="en-US" sz="4300" b="0" i="0" u="none" strike="noStrike" cap="none">
                <a:solidFill>
                  <a:schemeClr val="lt1"/>
                </a:solidFill>
                <a:latin typeface="Economica"/>
                <a:ea typeface="Economica"/>
                <a:cs typeface="Economica"/>
                <a:sym typeface="Economica"/>
              </a:rPr>
              <a:t>Making Classifications</a:t>
            </a:r>
            <a:endParaRPr sz="2900" b="0" i="0" u="none" strike="noStrike" cap="none">
              <a:solidFill>
                <a:srgbClr val="000000"/>
              </a:solidFill>
              <a:latin typeface="Economica"/>
              <a:ea typeface="Economica"/>
              <a:cs typeface="Economica"/>
              <a:sym typeface="Economic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1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 name="Google Shape;243;p12"/>
          <p:cNvSpPr/>
          <p:nvPr/>
        </p:nvSpPr>
        <p:spPr>
          <a:xfrm rot="5400000" flipH="1">
            <a:off x="-1417539" y="1417538"/>
            <a:ext cx="6875818" cy="4040744"/>
          </a:xfrm>
          <a:prstGeom prst="rect">
            <a:avLst/>
          </a:prstGeom>
          <a:gradFill>
            <a:gsLst>
              <a:gs pos="0">
                <a:srgbClr val="000000"/>
              </a:gs>
              <a:gs pos="100000">
                <a:srgbClr val="2F5496"/>
              </a:gs>
            </a:gsLst>
            <a:lin ang="18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4" name="Google Shape;244;p12"/>
          <p:cNvSpPr/>
          <p:nvPr/>
        </p:nvSpPr>
        <p:spPr>
          <a:xfrm rot="-5400000">
            <a:off x="-158495" y="2660473"/>
            <a:ext cx="4355594" cy="4038603"/>
          </a:xfrm>
          <a:prstGeom prst="rect">
            <a:avLst/>
          </a:prstGeom>
          <a:gradFill>
            <a:gsLst>
              <a:gs pos="0">
                <a:srgbClr val="4472C4">
                  <a:alpha val="48627"/>
                </a:srgbClr>
              </a:gs>
              <a:gs pos="100000">
                <a:srgbClr val="1F3864">
                  <a:alpha val="0"/>
                </a:srgbClr>
              </a:gs>
            </a:gsLst>
            <a:lin ang="11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5" name="Google Shape;245;p12"/>
          <p:cNvSpPr/>
          <p:nvPr/>
        </p:nvSpPr>
        <p:spPr>
          <a:xfrm rot="-5400000" flipH="1">
            <a:off x="-1180882" y="1638085"/>
            <a:ext cx="6857572" cy="3581401"/>
          </a:xfrm>
          <a:prstGeom prst="rect">
            <a:avLst/>
          </a:prstGeom>
          <a:gradFill>
            <a:gsLst>
              <a:gs pos="0">
                <a:srgbClr val="000000">
                  <a:alpha val="57647"/>
                </a:srgbClr>
              </a:gs>
              <a:gs pos="69000">
                <a:srgbClr val="4472C4">
                  <a:alpha val="0"/>
                </a:srgbClr>
              </a:gs>
              <a:gs pos="100000">
                <a:srgbClr val="4472C4">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6" name="Google Shape;246;p12"/>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0">
                <a:srgbClr val="8DA9DB">
                  <a:alpha val="0"/>
                </a:srgbClr>
              </a:gs>
              <a:gs pos="39000">
                <a:srgbClr val="8DA9DB">
                  <a:alpha val="0"/>
                </a:srgbClr>
              </a:gs>
              <a:gs pos="100000">
                <a:srgbClr val="2F5496">
                  <a:alpha val="24705"/>
                </a:srgbClr>
              </a:gs>
            </a:gsLst>
            <a:lin ang="18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7" name="Google Shape;247;p12"/>
          <p:cNvSpPr txBox="1">
            <a:spLocks noGrp="1"/>
          </p:cNvSpPr>
          <p:nvPr>
            <p:ph type="title"/>
          </p:nvPr>
        </p:nvSpPr>
        <p:spPr>
          <a:xfrm>
            <a:off x="0" y="0"/>
            <a:ext cx="4038604" cy="249339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FFFF"/>
              </a:buClr>
              <a:buSzPts val="6000"/>
              <a:buFont typeface="Calibri"/>
              <a:buNone/>
            </a:pPr>
            <a:r>
              <a:rPr lang="en-US" sz="6000" b="1">
                <a:solidFill>
                  <a:srgbClr val="FFFFFF"/>
                </a:solidFill>
                <a:latin typeface="Economica"/>
                <a:ea typeface="Economica"/>
                <a:cs typeface="Economica"/>
                <a:sym typeface="Economica"/>
              </a:rPr>
              <a:t>Label Propagation</a:t>
            </a:r>
            <a:endParaRPr>
              <a:latin typeface="Economica"/>
              <a:ea typeface="Economica"/>
              <a:cs typeface="Economica"/>
              <a:sym typeface="Economica"/>
            </a:endParaRPr>
          </a:p>
        </p:txBody>
      </p:sp>
      <p:pic>
        <p:nvPicPr>
          <p:cNvPr id="248" name="Google Shape;248;p12" descr="Chart, radar chart&#10;&#10;Description automatically generated"/>
          <p:cNvPicPr preferRelativeResize="0"/>
          <p:nvPr/>
        </p:nvPicPr>
        <p:blipFill rotWithShape="1">
          <a:blip r:embed="rId3">
            <a:alphaModFix/>
          </a:blip>
          <a:srcRect/>
          <a:stretch/>
        </p:blipFill>
        <p:spPr>
          <a:xfrm>
            <a:off x="4601043" y="2487"/>
            <a:ext cx="7380750" cy="6864096"/>
          </a:xfrm>
          <a:prstGeom prst="rect">
            <a:avLst/>
          </a:prstGeom>
          <a:noFill/>
          <a:ln>
            <a:noFill/>
          </a:ln>
        </p:spPr>
      </p:pic>
      <p:sp>
        <p:nvSpPr>
          <p:cNvPr id="249" name="Google Shape;249;p12"/>
          <p:cNvSpPr txBox="1"/>
          <p:nvPr/>
        </p:nvSpPr>
        <p:spPr>
          <a:xfrm>
            <a:off x="254897" y="2824326"/>
            <a:ext cx="3682500" cy="26166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4100"/>
              <a:buFont typeface="Economica"/>
              <a:buChar char="•"/>
            </a:pPr>
            <a:r>
              <a:rPr lang="en-US" sz="4100" b="0" i="0" u="none" strike="noStrike" cap="none" dirty="0">
                <a:solidFill>
                  <a:schemeClr val="lt1"/>
                </a:solidFill>
                <a:latin typeface="Economica"/>
                <a:ea typeface="Economica"/>
                <a:cs typeface="Economica"/>
                <a:sym typeface="Economica"/>
              </a:rPr>
              <a:t>Semi-Supervised Machine Learning</a:t>
            </a:r>
            <a:endParaRPr sz="4100" b="0" i="0" u="none" strike="noStrike" cap="none" dirty="0">
              <a:solidFill>
                <a:schemeClr val="lt1"/>
              </a:solidFill>
              <a:latin typeface="Economica"/>
              <a:ea typeface="Economica"/>
              <a:cs typeface="Economica"/>
              <a:sym typeface="Economica"/>
            </a:endParaRPr>
          </a:p>
          <a:p>
            <a:pPr marL="285750" marR="0" lvl="0" indent="-285750" algn="l" rtl="0">
              <a:lnSpc>
                <a:spcPct val="200000"/>
              </a:lnSpc>
              <a:spcBef>
                <a:spcPts val="0"/>
              </a:spcBef>
              <a:spcAft>
                <a:spcPts val="0"/>
              </a:spcAft>
              <a:buClr>
                <a:schemeClr val="lt1"/>
              </a:buClr>
              <a:buSzPts val="4100"/>
              <a:buFont typeface="Economica"/>
              <a:buChar char="•"/>
            </a:pPr>
            <a:r>
              <a:rPr lang="en-US" sz="4100" b="0" i="0" u="none" strike="noStrike" cap="none" dirty="0">
                <a:solidFill>
                  <a:schemeClr val="lt1"/>
                </a:solidFill>
                <a:latin typeface="Economica"/>
                <a:ea typeface="Economica"/>
                <a:cs typeface="Economica"/>
                <a:sym typeface="Economica"/>
              </a:rPr>
              <a:t>Training -&gt; Deploy</a:t>
            </a:r>
            <a:endParaRPr sz="2700" b="0" i="0" u="none" strike="noStrike" cap="none" dirty="0">
              <a:solidFill>
                <a:srgbClr val="000000"/>
              </a:solidFill>
              <a:latin typeface="Economica"/>
              <a:ea typeface="Economica"/>
              <a:cs typeface="Economica"/>
              <a:sym typeface="Economic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3"/>
        <p:cNvGrpSpPr/>
        <p:nvPr/>
      </p:nvGrpSpPr>
      <p:grpSpPr>
        <a:xfrm>
          <a:off x="0" y="0"/>
          <a:ext cx="0" cy="0"/>
          <a:chOff x="0" y="0"/>
          <a:chExt cx="0" cy="0"/>
        </a:xfrm>
      </p:grpSpPr>
      <p:sp>
        <p:nvSpPr>
          <p:cNvPr id="254" name="Google Shape;254;p1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5" name="Google Shape;255;p13"/>
          <p:cNvSpPr/>
          <p:nvPr/>
        </p:nvSpPr>
        <p:spPr>
          <a:xfrm rot="10800000" flipH="1">
            <a:off x="2" y="0"/>
            <a:ext cx="12191998" cy="1575955"/>
          </a:xfrm>
          <a:prstGeom prst="rect">
            <a:avLst/>
          </a:prstGeom>
          <a:gradFill>
            <a:gsLst>
              <a:gs pos="0">
                <a:srgbClr val="000000">
                  <a:alpha val="94509"/>
                </a:srgbClr>
              </a:gs>
              <a:gs pos="100000">
                <a:srgbClr val="2F5496"/>
              </a:gs>
            </a:gsLst>
            <a:lin ang="6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6" name="Google Shape;256;p13"/>
          <p:cNvSpPr/>
          <p:nvPr/>
        </p:nvSpPr>
        <p:spPr>
          <a:xfrm>
            <a:off x="0" y="0"/>
            <a:ext cx="8128856" cy="1575461"/>
          </a:xfrm>
          <a:prstGeom prst="rect">
            <a:avLst/>
          </a:prstGeom>
          <a:gradFill>
            <a:gsLst>
              <a:gs pos="0">
                <a:srgbClr val="4472C4">
                  <a:alpha val="40000"/>
                </a:srgbClr>
              </a:gs>
              <a:gs pos="74000">
                <a:srgbClr val="8DA9DB">
                  <a:alpha val="0"/>
                </a:srgbClr>
              </a:gs>
              <a:gs pos="100000">
                <a:srgbClr val="8DA9DB">
                  <a:alpha val="0"/>
                </a:srgbClr>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7" name="Google Shape;257;p13"/>
          <p:cNvSpPr/>
          <p:nvPr/>
        </p:nvSpPr>
        <p:spPr>
          <a:xfrm flipH="1">
            <a:off x="-3" y="-1"/>
            <a:ext cx="12192002" cy="1574311"/>
          </a:xfrm>
          <a:prstGeom prst="rect">
            <a:avLst/>
          </a:prstGeom>
          <a:gradFill>
            <a:gsLst>
              <a:gs pos="0">
                <a:srgbClr val="000000">
                  <a:alpha val="61568"/>
                </a:srgbClr>
              </a:gs>
              <a:gs pos="78000">
                <a:srgbClr val="4472C4">
                  <a:alpha val="13725"/>
                </a:srgbClr>
              </a:gs>
              <a:gs pos="100000">
                <a:srgbClr val="4472C4">
                  <a:alpha val="13725"/>
                </a:srgbClr>
              </a:gs>
            </a:gsLst>
            <a:lin ang="15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8" name="Google Shape;258;p13"/>
          <p:cNvSpPr txBox="1">
            <a:spLocks noGrp="1"/>
          </p:cNvSpPr>
          <p:nvPr>
            <p:ph type="title"/>
          </p:nvPr>
        </p:nvSpPr>
        <p:spPr>
          <a:xfrm>
            <a:off x="0" y="208375"/>
            <a:ext cx="8128800" cy="1159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FFFF"/>
              </a:buClr>
              <a:buSzPts val="8000"/>
              <a:buFont typeface="Calibri"/>
              <a:buNone/>
            </a:pPr>
            <a:r>
              <a:rPr lang="en-US" sz="10100" b="1">
                <a:solidFill>
                  <a:srgbClr val="FFFFFF"/>
                </a:solidFill>
                <a:latin typeface="Economica"/>
                <a:ea typeface="Economica"/>
                <a:cs typeface="Economica"/>
                <a:sym typeface="Economica"/>
              </a:rPr>
              <a:t>Veracious Model</a:t>
            </a:r>
            <a:endParaRPr sz="6500">
              <a:latin typeface="Economica"/>
              <a:ea typeface="Economica"/>
              <a:cs typeface="Economica"/>
              <a:sym typeface="Economica"/>
            </a:endParaRPr>
          </a:p>
        </p:txBody>
      </p:sp>
      <p:pic>
        <p:nvPicPr>
          <p:cNvPr id="259" name="Google Shape;259;p13" descr="Timeline&#10;&#10;Description automatically generated with medium confidence"/>
          <p:cNvPicPr preferRelativeResize="0"/>
          <p:nvPr/>
        </p:nvPicPr>
        <p:blipFill rotWithShape="1">
          <a:blip r:embed="rId3">
            <a:alphaModFix/>
          </a:blip>
          <a:srcRect/>
          <a:stretch/>
        </p:blipFill>
        <p:spPr>
          <a:xfrm>
            <a:off x="0" y="1693012"/>
            <a:ext cx="12191998" cy="499872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3"/>
        <p:cNvGrpSpPr/>
        <p:nvPr/>
      </p:nvGrpSpPr>
      <p:grpSpPr>
        <a:xfrm>
          <a:off x="0" y="0"/>
          <a:ext cx="0" cy="0"/>
          <a:chOff x="0" y="0"/>
          <a:chExt cx="0" cy="0"/>
        </a:xfrm>
      </p:grpSpPr>
      <p:sp>
        <p:nvSpPr>
          <p:cNvPr id="264" name="Google Shape;264;g12513b16395_0_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5" name="Google Shape;265;g12513b16395_0_1"/>
          <p:cNvSpPr/>
          <p:nvPr/>
        </p:nvSpPr>
        <p:spPr>
          <a:xfrm rot="10800000" flipH="1">
            <a:off x="2" y="55"/>
            <a:ext cx="12192000" cy="1575900"/>
          </a:xfrm>
          <a:prstGeom prst="rect">
            <a:avLst/>
          </a:prstGeom>
          <a:gradFill>
            <a:gsLst>
              <a:gs pos="0">
                <a:srgbClr val="000000">
                  <a:alpha val="94509"/>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6" name="Google Shape;266;g12513b16395_0_1"/>
          <p:cNvSpPr/>
          <p:nvPr/>
        </p:nvSpPr>
        <p:spPr>
          <a:xfrm>
            <a:off x="0" y="0"/>
            <a:ext cx="8128800" cy="1575600"/>
          </a:xfrm>
          <a:prstGeom prst="rect">
            <a:avLst/>
          </a:prstGeom>
          <a:gradFill>
            <a:gsLst>
              <a:gs pos="0">
                <a:srgbClr val="4472C4">
                  <a:alpha val="40000"/>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7" name="Google Shape;267;g12513b16395_0_1"/>
          <p:cNvSpPr/>
          <p:nvPr/>
        </p:nvSpPr>
        <p:spPr>
          <a:xfrm flipH="1">
            <a:off x="-1" y="-1"/>
            <a:ext cx="12192000" cy="1574400"/>
          </a:xfrm>
          <a:prstGeom prst="rect">
            <a:avLst/>
          </a:prstGeom>
          <a:gradFill>
            <a:gsLst>
              <a:gs pos="0">
                <a:srgbClr val="000000">
                  <a:alpha val="61568"/>
                </a:srgbClr>
              </a:gs>
              <a:gs pos="78000">
                <a:srgbClr val="4472C4">
                  <a:alpha val="13725"/>
                </a:srgbClr>
              </a:gs>
              <a:gs pos="100000">
                <a:srgbClr val="4472C4">
                  <a:alpha val="13725"/>
                </a:srgbClr>
              </a:gs>
            </a:gsLst>
            <a:lin ang="1560015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g12513b16395_0_1"/>
          <p:cNvSpPr txBox="1">
            <a:spLocks noGrp="1"/>
          </p:cNvSpPr>
          <p:nvPr>
            <p:ph type="title"/>
          </p:nvPr>
        </p:nvSpPr>
        <p:spPr>
          <a:xfrm>
            <a:off x="0" y="208375"/>
            <a:ext cx="8128800" cy="1159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FFFF"/>
              </a:buClr>
              <a:buSzPts val="8000"/>
              <a:buFont typeface="Calibri"/>
              <a:buNone/>
            </a:pPr>
            <a:r>
              <a:rPr lang="en-US" sz="7300" b="1">
                <a:solidFill>
                  <a:srgbClr val="FFFFFF"/>
                </a:solidFill>
                <a:latin typeface="Economica"/>
                <a:ea typeface="Economica"/>
                <a:cs typeface="Economica"/>
                <a:sym typeface="Economica"/>
              </a:rPr>
              <a:t>Behavioral Features</a:t>
            </a:r>
            <a:endParaRPr sz="3700">
              <a:latin typeface="Economica"/>
              <a:ea typeface="Economica"/>
              <a:cs typeface="Economica"/>
              <a:sym typeface="Economica"/>
            </a:endParaRPr>
          </a:p>
        </p:txBody>
      </p:sp>
      <p:sp>
        <p:nvSpPr>
          <p:cNvPr id="269" name="Google Shape;269;g12513b16395_0_1"/>
          <p:cNvSpPr txBox="1"/>
          <p:nvPr/>
        </p:nvSpPr>
        <p:spPr>
          <a:xfrm>
            <a:off x="3409175" y="1717800"/>
            <a:ext cx="7611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70" name="Google Shape;270;g12513b16395_0_1"/>
          <p:cNvSpPr txBox="1"/>
          <p:nvPr/>
        </p:nvSpPr>
        <p:spPr>
          <a:xfrm>
            <a:off x="485600" y="1575950"/>
            <a:ext cx="7643100" cy="4990200"/>
          </a:xfrm>
          <a:prstGeom prst="rect">
            <a:avLst/>
          </a:prstGeom>
          <a:noFill/>
          <a:ln>
            <a:noFill/>
          </a:ln>
        </p:spPr>
        <p:txBody>
          <a:bodyPr spcFirstLastPara="1" wrap="square" lIns="91425" tIns="91425" rIns="91425" bIns="91425" anchor="t" anchorCtr="0">
            <a:spAutoFit/>
          </a:bodyPr>
          <a:lstStyle/>
          <a:p>
            <a:pPr marL="457200" marR="0" lvl="0" indent="0" algn="just" rtl="0">
              <a:lnSpc>
                <a:spcPct val="115000"/>
              </a:lnSpc>
              <a:spcBef>
                <a:spcPts val="0"/>
              </a:spcBef>
              <a:spcAft>
                <a:spcPts val="0"/>
              </a:spcAft>
              <a:buClr>
                <a:srgbClr val="000000"/>
              </a:buClr>
              <a:buSzPts val="2800"/>
              <a:buFont typeface="Arial"/>
              <a:buNone/>
            </a:pPr>
            <a:r>
              <a:rPr lang="en-US" sz="2800" b="1" i="0" u="sng" strike="noStrike" cap="none">
                <a:solidFill>
                  <a:schemeClr val="dk1"/>
                </a:solidFill>
                <a:latin typeface="DM Mono"/>
                <a:ea typeface="DM Mono"/>
                <a:cs typeface="DM Mono"/>
                <a:sym typeface="DM Mono"/>
              </a:rPr>
              <a:t>Parameters</a:t>
            </a:r>
            <a:endParaRPr sz="2800" b="1" i="0" u="sng" strike="noStrike" cap="none">
              <a:solidFill>
                <a:schemeClr val="dk1"/>
              </a:solidFill>
              <a:latin typeface="DM Mono"/>
              <a:ea typeface="DM Mono"/>
              <a:cs typeface="DM Mono"/>
              <a:sym typeface="DM Mono"/>
            </a:endParaRPr>
          </a:p>
          <a:p>
            <a:pPr marL="457200" marR="0" lvl="0" indent="-406400" algn="just" rtl="0">
              <a:lnSpc>
                <a:spcPct val="100000"/>
              </a:lnSpc>
              <a:spcBef>
                <a:spcPts val="0"/>
              </a:spcBef>
              <a:spcAft>
                <a:spcPts val="0"/>
              </a:spcAft>
              <a:buClr>
                <a:schemeClr val="dk1"/>
              </a:buClr>
              <a:buSzPts val="2800"/>
              <a:buFont typeface="DM Mono"/>
              <a:buAutoNum type="arabicPeriod"/>
            </a:pPr>
            <a:r>
              <a:rPr lang="en-US" sz="2800" b="1" i="0" u="none" strike="noStrike" cap="none">
                <a:solidFill>
                  <a:schemeClr val="dk1"/>
                </a:solidFill>
                <a:latin typeface="DM Mono"/>
                <a:ea typeface="DM Mono"/>
                <a:cs typeface="DM Mono"/>
                <a:sym typeface="DM Mono"/>
              </a:rPr>
              <a:t>Whether a tweet is a retweet</a:t>
            </a:r>
            <a:endParaRPr sz="2800" b="1" i="0" u="none" strike="noStrike" cap="none">
              <a:solidFill>
                <a:schemeClr val="dk1"/>
              </a:solidFill>
              <a:latin typeface="DM Mono"/>
              <a:ea typeface="DM Mono"/>
              <a:cs typeface="DM Mono"/>
              <a:sym typeface="DM Mono"/>
            </a:endParaRPr>
          </a:p>
          <a:p>
            <a:pPr marL="457200" marR="0" lvl="0" indent="-406400" algn="just" rtl="0">
              <a:lnSpc>
                <a:spcPct val="100000"/>
              </a:lnSpc>
              <a:spcBef>
                <a:spcPts val="0"/>
              </a:spcBef>
              <a:spcAft>
                <a:spcPts val="0"/>
              </a:spcAft>
              <a:buClr>
                <a:srgbClr val="8DA9DB"/>
              </a:buClr>
              <a:buSzPts val="2800"/>
              <a:buFont typeface="DM Mono"/>
              <a:buAutoNum type="arabicPeriod"/>
            </a:pPr>
            <a:r>
              <a:rPr lang="en-US" sz="2800" b="1" i="0" u="none" strike="noStrike" cap="none">
                <a:solidFill>
                  <a:srgbClr val="8DA9DB"/>
                </a:solidFill>
                <a:latin typeface="DM Mono"/>
                <a:ea typeface="DM Mono"/>
                <a:cs typeface="DM Mono"/>
                <a:sym typeface="DM Mono"/>
              </a:rPr>
              <a:t>Number of times the tweet was quoted (</a:t>
            </a:r>
            <a:r>
              <a:rPr lang="en-US" sz="2800" b="1" i="0" u="none" strike="noStrike" cap="none">
                <a:solidFill>
                  <a:srgbClr val="8DA9DB"/>
                </a:solidFill>
                <a:highlight>
                  <a:schemeClr val="lt1"/>
                </a:highlight>
                <a:latin typeface="DM Mono"/>
                <a:ea typeface="DM Mono"/>
                <a:cs typeface="DM Mono"/>
                <a:sym typeface="DM Mono"/>
              </a:rPr>
              <a:t>retweets with comments)</a:t>
            </a:r>
            <a:endParaRPr sz="2800" b="1" i="0" u="none" strike="noStrike" cap="none">
              <a:solidFill>
                <a:srgbClr val="8DA9DB"/>
              </a:solidFill>
              <a:latin typeface="DM Mono"/>
              <a:ea typeface="DM Mono"/>
              <a:cs typeface="DM Mono"/>
              <a:sym typeface="DM Mono"/>
            </a:endParaRPr>
          </a:p>
          <a:p>
            <a:pPr marL="457200" marR="0" lvl="0" indent="-406400" algn="just" rtl="0">
              <a:lnSpc>
                <a:spcPct val="100000"/>
              </a:lnSpc>
              <a:spcBef>
                <a:spcPts val="0"/>
              </a:spcBef>
              <a:spcAft>
                <a:spcPts val="0"/>
              </a:spcAft>
              <a:buClr>
                <a:schemeClr val="dk1"/>
              </a:buClr>
              <a:buSzPts val="2800"/>
              <a:buFont typeface="DM Mono"/>
              <a:buAutoNum type="arabicPeriod"/>
            </a:pPr>
            <a:r>
              <a:rPr lang="en-US" sz="2800" b="1" i="0" u="none" strike="noStrike" cap="none">
                <a:solidFill>
                  <a:schemeClr val="dk1"/>
                </a:solidFill>
                <a:latin typeface="DM Mono"/>
                <a:ea typeface="DM Mono"/>
                <a:cs typeface="DM Mono"/>
                <a:sym typeface="DM Mono"/>
              </a:rPr>
              <a:t>Number of times the tweet was liked </a:t>
            </a:r>
            <a:endParaRPr sz="2800" b="1" i="0" u="none" strike="noStrike" cap="none">
              <a:solidFill>
                <a:schemeClr val="dk1"/>
              </a:solidFill>
              <a:latin typeface="DM Mono"/>
              <a:ea typeface="DM Mono"/>
              <a:cs typeface="DM Mono"/>
              <a:sym typeface="DM Mono"/>
            </a:endParaRPr>
          </a:p>
          <a:p>
            <a:pPr marL="457200" marR="0" lvl="0" indent="-406400" algn="just" rtl="0">
              <a:lnSpc>
                <a:spcPct val="100000"/>
              </a:lnSpc>
              <a:spcBef>
                <a:spcPts val="0"/>
              </a:spcBef>
              <a:spcAft>
                <a:spcPts val="0"/>
              </a:spcAft>
              <a:buClr>
                <a:srgbClr val="8DA9DB"/>
              </a:buClr>
              <a:buSzPts val="2800"/>
              <a:buFont typeface="DM Mono"/>
              <a:buAutoNum type="arabicPeriod"/>
            </a:pPr>
            <a:r>
              <a:rPr lang="en-US" sz="2800" b="1" i="0" u="none" strike="noStrike" cap="none">
                <a:solidFill>
                  <a:srgbClr val="8DA9DB"/>
                </a:solidFill>
                <a:latin typeface="DM Mono"/>
                <a:ea typeface="DM Mono"/>
                <a:cs typeface="DM Mono"/>
                <a:sym typeface="DM Mono"/>
              </a:rPr>
              <a:t>Number of times the tweet was retweeted </a:t>
            </a:r>
            <a:endParaRPr sz="2800" b="1" i="0" u="none" strike="noStrike" cap="none">
              <a:solidFill>
                <a:srgbClr val="8DA9DB"/>
              </a:solidFill>
              <a:latin typeface="DM Mono"/>
              <a:ea typeface="DM Mono"/>
              <a:cs typeface="DM Mono"/>
              <a:sym typeface="DM Mono"/>
            </a:endParaRPr>
          </a:p>
          <a:p>
            <a:pPr marL="457200" marR="0" lvl="0" indent="-406400" algn="just" rtl="0">
              <a:lnSpc>
                <a:spcPct val="100000"/>
              </a:lnSpc>
              <a:spcBef>
                <a:spcPts val="0"/>
              </a:spcBef>
              <a:spcAft>
                <a:spcPts val="0"/>
              </a:spcAft>
              <a:buClr>
                <a:schemeClr val="dk1"/>
              </a:buClr>
              <a:buSzPts val="2800"/>
              <a:buFont typeface="DM Mono"/>
              <a:buAutoNum type="arabicPeriod"/>
            </a:pPr>
            <a:r>
              <a:rPr lang="en-US" sz="2800" b="1" i="0" u="none" strike="noStrike" cap="none">
                <a:solidFill>
                  <a:schemeClr val="dk1"/>
                </a:solidFill>
                <a:latin typeface="DM Mono"/>
                <a:ea typeface="DM Mono"/>
                <a:cs typeface="DM Mono"/>
                <a:sym typeface="DM Mono"/>
              </a:rPr>
              <a:t>Number of hashtags used</a:t>
            </a:r>
            <a:endParaRPr sz="2800" b="1" i="0" u="none" strike="noStrike" cap="none">
              <a:solidFill>
                <a:schemeClr val="dk1"/>
              </a:solidFill>
              <a:latin typeface="DM Mono"/>
              <a:ea typeface="DM Mono"/>
              <a:cs typeface="DM Mono"/>
              <a:sym typeface="DM Mono"/>
            </a:endParaRPr>
          </a:p>
          <a:p>
            <a:pPr marL="457200" marR="0" lvl="0" indent="-406400" algn="just" rtl="0">
              <a:lnSpc>
                <a:spcPct val="100000"/>
              </a:lnSpc>
              <a:spcBef>
                <a:spcPts val="0"/>
              </a:spcBef>
              <a:spcAft>
                <a:spcPts val="0"/>
              </a:spcAft>
              <a:buClr>
                <a:srgbClr val="8DA9DB"/>
              </a:buClr>
              <a:buSzPts val="2800"/>
              <a:buFont typeface="DM Mono"/>
              <a:buAutoNum type="arabicPeriod"/>
            </a:pPr>
            <a:r>
              <a:rPr lang="en-US" sz="2800" b="1" i="0" u="none" strike="noStrike" cap="none">
                <a:solidFill>
                  <a:srgbClr val="8DA9DB"/>
                </a:solidFill>
                <a:latin typeface="DM Mono"/>
                <a:ea typeface="DM Mono"/>
                <a:cs typeface="DM Mono"/>
                <a:sym typeface="DM Mono"/>
              </a:rPr>
              <a:t>Number of URLs used</a:t>
            </a:r>
            <a:endParaRPr sz="2800" b="1" i="0" u="none" strike="noStrike" cap="none">
              <a:solidFill>
                <a:srgbClr val="8DA9DB"/>
              </a:solidFill>
              <a:latin typeface="DM Mono"/>
              <a:ea typeface="DM Mono"/>
              <a:cs typeface="DM Mono"/>
              <a:sym typeface="DM Mono"/>
            </a:endParaRPr>
          </a:p>
          <a:p>
            <a:pPr marL="457200" marR="0" lvl="0" indent="-406400" algn="just" rtl="0">
              <a:lnSpc>
                <a:spcPct val="100000"/>
              </a:lnSpc>
              <a:spcBef>
                <a:spcPts val="0"/>
              </a:spcBef>
              <a:spcAft>
                <a:spcPts val="0"/>
              </a:spcAft>
              <a:buClr>
                <a:schemeClr val="dk1"/>
              </a:buClr>
              <a:buSzPts val="2800"/>
              <a:buFont typeface="DM Mono"/>
              <a:buAutoNum type="arabicPeriod"/>
            </a:pPr>
            <a:r>
              <a:rPr lang="en-US" sz="2800" b="1" i="0" u="none" strike="noStrike" cap="none">
                <a:solidFill>
                  <a:schemeClr val="dk1"/>
                </a:solidFill>
                <a:latin typeface="DM Mono"/>
                <a:ea typeface="DM Mono"/>
                <a:cs typeface="DM Mono"/>
                <a:sym typeface="DM Mono"/>
              </a:rPr>
              <a:t>Number of users mentioned</a:t>
            </a:r>
            <a:endParaRPr sz="3000" b="1" i="0" u="none" strike="noStrike" cap="none">
              <a:solidFill>
                <a:srgbClr val="000000"/>
              </a:solidFill>
              <a:latin typeface="DM Mono"/>
              <a:ea typeface="DM Mono"/>
              <a:cs typeface="DM Mono"/>
              <a:sym typeface="DM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p:cNvGrpSpPr/>
        <p:nvPr/>
      </p:nvGrpSpPr>
      <p:grpSpPr>
        <a:xfrm>
          <a:off x="0" y="0"/>
          <a:ext cx="0" cy="0"/>
          <a:chOff x="0" y="0"/>
          <a:chExt cx="0" cy="0"/>
        </a:xfrm>
      </p:grpSpPr>
      <p:sp>
        <p:nvSpPr>
          <p:cNvPr id="275" name="Google Shape;275;g122155b3d19_1_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6" name="Google Shape;276;g122155b3d19_1_1"/>
          <p:cNvSpPr/>
          <p:nvPr/>
        </p:nvSpPr>
        <p:spPr>
          <a:xfrm rot="10800000" flipH="1">
            <a:off x="2" y="55"/>
            <a:ext cx="12192000" cy="1575900"/>
          </a:xfrm>
          <a:prstGeom prst="rect">
            <a:avLst/>
          </a:prstGeom>
          <a:gradFill>
            <a:gsLst>
              <a:gs pos="0">
                <a:srgbClr val="000000">
                  <a:alpha val="94509"/>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7" name="Google Shape;277;g122155b3d19_1_1"/>
          <p:cNvSpPr/>
          <p:nvPr/>
        </p:nvSpPr>
        <p:spPr>
          <a:xfrm>
            <a:off x="0" y="0"/>
            <a:ext cx="8128800" cy="1575600"/>
          </a:xfrm>
          <a:prstGeom prst="rect">
            <a:avLst/>
          </a:prstGeom>
          <a:gradFill>
            <a:gsLst>
              <a:gs pos="0">
                <a:srgbClr val="4472C4">
                  <a:alpha val="40000"/>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8" name="Google Shape;278;g122155b3d19_1_1"/>
          <p:cNvSpPr/>
          <p:nvPr/>
        </p:nvSpPr>
        <p:spPr>
          <a:xfrm flipH="1">
            <a:off x="-1" y="-1"/>
            <a:ext cx="12192000" cy="1574400"/>
          </a:xfrm>
          <a:prstGeom prst="rect">
            <a:avLst/>
          </a:prstGeom>
          <a:gradFill>
            <a:gsLst>
              <a:gs pos="0">
                <a:srgbClr val="000000">
                  <a:alpha val="61568"/>
                </a:srgbClr>
              </a:gs>
              <a:gs pos="78000">
                <a:srgbClr val="4472C4">
                  <a:alpha val="13725"/>
                </a:srgbClr>
              </a:gs>
              <a:gs pos="100000">
                <a:srgbClr val="4472C4">
                  <a:alpha val="13725"/>
                </a:srgbClr>
              </a:gs>
            </a:gsLst>
            <a:lin ang="1560015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9" name="Google Shape;279;g122155b3d19_1_1"/>
          <p:cNvSpPr txBox="1">
            <a:spLocks noGrp="1"/>
          </p:cNvSpPr>
          <p:nvPr>
            <p:ph type="title"/>
          </p:nvPr>
        </p:nvSpPr>
        <p:spPr>
          <a:xfrm>
            <a:off x="0" y="208375"/>
            <a:ext cx="8394000" cy="1159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US" sz="5600" b="1">
                <a:solidFill>
                  <a:schemeClr val="lt1"/>
                </a:solidFill>
                <a:latin typeface="Economica"/>
                <a:ea typeface="Economica"/>
                <a:cs typeface="Economica"/>
                <a:sym typeface="Economica"/>
              </a:rPr>
              <a:t>Model Metrics: Precision vs. Recall</a:t>
            </a:r>
            <a:r>
              <a:rPr lang="en-US" sz="5400"/>
              <a:t> </a:t>
            </a:r>
            <a:endParaRPr sz="5400"/>
          </a:p>
        </p:txBody>
      </p:sp>
      <p:sp>
        <p:nvSpPr>
          <p:cNvPr id="280" name="Google Shape;280;g122155b3d19_1_1"/>
          <p:cNvSpPr txBox="1"/>
          <p:nvPr/>
        </p:nvSpPr>
        <p:spPr>
          <a:xfrm>
            <a:off x="794950" y="2266225"/>
            <a:ext cx="4959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81" name="Google Shape;281;g122155b3d19_1_1"/>
          <p:cNvPicPr preferRelativeResize="0"/>
          <p:nvPr/>
        </p:nvPicPr>
        <p:blipFill rotWithShape="1">
          <a:blip r:embed="rId3">
            <a:alphaModFix/>
          </a:blip>
          <a:srcRect/>
          <a:stretch/>
        </p:blipFill>
        <p:spPr>
          <a:xfrm>
            <a:off x="152400" y="1843225"/>
            <a:ext cx="6625850" cy="4351200"/>
          </a:xfrm>
          <a:prstGeom prst="rect">
            <a:avLst/>
          </a:prstGeom>
          <a:noFill/>
          <a:ln>
            <a:noFill/>
          </a:ln>
        </p:spPr>
      </p:pic>
      <p:sp>
        <p:nvSpPr>
          <p:cNvPr id="282" name="Google Shape;282;g122155b3d19_1_1"/>
          <p:cNvSpPr txBox="1"/>
          <p:nvPr/>
        </p:nvSpPr>
        <p:spPr>
          <a:xfrm>
            <a:off x="7142725" y="1672975"/>
            <a:ext cx="4497000" cy="4776900"/>
          </a:xfrm>
          <a:prstGeom prst="rect">
            <a:avLst/>
          </a:prstGeom>
          <a:noFill/>
          <a:ln>
            <a:noFill/>
          </a:ln>
        </p:spPr>
        <p:txBody>
          <a:bodyPr spcFirstLastPara="1" wrap="square" lIns="91425" tIns="91425" rIns="91425" bIns="91425" anchor="t" anchorCtr="0">
            <a:spAutoFit/>
          </a:bodyPr>
          <a:lstStyle/>
          <a:p>
            <a:pPr marL="457200" marR="0" lvl="0" indent="-457200" algn="l" rtl="0">
              <a:lnSpc>
                <a:spcPct val="90000"/>
              </a:lnSpc>
              <a:spcBef>
                <a:spcPts val="1000"/>
              </a:spcBef>
              <a:spcAft>
                <a:spcPts val="0"/>
              </a:spcAft>
              <a:buClr>
                <a:srgbClr val="4372C3"/>
              </a:buClr>
              <a:buSzPts val="3900"/>
              <a:buFont typeface="Economica"/>
              <a:buChar char="●"/>
            </a:pPr>
            <a:r>
              <a:rPr lang="en-US" sz="3900" b="1" i="0" u="none" strike="noStrike" cap="none">
                <a:solidFill>
                  <a:srgbClr val="4372C3"/>
                </a:solidFill>
                <a:latin typeface="Economica"/>
                <a:ea typeface="Economica"/>
                <a:cs typeface="Economica"/>
                <a:sym typeface="Economica"/>
              </a:rPr>
              <a:t>Recall = TN/(TN+FP) </a:t>
            </a:r>
            <a:endParaRPr sz="3900" b="1" i="0" u="none" strike="noStrike" cap="none">
              <a:solidFill>
                <a:srgbClr val="4372C3"/>
              </a:solidFill>
              <a:latin typeface="Economica"/>
              <a:ea typeface="Economica"/>
              <a:cs typeface="Economica"/>
              <a:sym typeface="Economica"/>
            </a:endParaRPr>
          </a:p>
          <a:p>
            <a:pPr marL="457200" marR="0" lvl="0" indent="-457200" algn="l" rtl="0">
              <a:lnSpc>
                <a:spcPct val="115000"/>
              </a:lnSpc>
              <a:spcBef>
                <a:spcPts val="0"/>
              </a:spcBef>
              <a:spcAft>
                <a:spcPts val="0"/>
              </a:spcAft>
              <a:buClr>
                <a:srgbClr val="4372C3"/>
              </a:buClr>
              <a:buSzPts val="3900"/>
              <a:buFont typeface="Economica"/>
              <a:buChar char="●"/>
            </a:pPr>
            <a:r>
              <a:rPr lang="en-US" sz="3900" b="1" i="0" u="none" strike="noStrike" cap="none">
                <a:solidFill>
                  <a:srgbClr val="4372C3"/>
                </a:solidFill>
                <a:highlight>
                  <a:schemeClr val="lt1"/>
                </a:highlight>
                <a:latin typeface="Economica"/>
                <a:ea typeface="Economica"/>
                <a:cs typeface="Economica"/>
                <a:sym typeface="Economica"/>
              </a:rPr>
              <a:t>Test Average Precision:  0.990</a:t>
            </a:r>
            <a:endParaRPr sz="3900" b="1" i="0" u="none" strike="noStrike" cap="none">
              <a:solidFill>
                <a:srgbClr val="4372C3"/>
              </a:solidFill>
              <a:highlight>
                <a:schemeClr val="lt1"/>
              </a:highlight>
              <a:latin typeface="Economica"/>
              <a:ea typeface="Economica"/>
              <a:cs typeface="Economica"/>
              <a:sym typeface="Economica"/>
            </a:endParaRPr>
          </a:p>
          <a:p>
            <a:pPr marL="457200" marR="0" lvl="0" indent="-457200" algn="l" rtl="0">
              <a:lnSpc>
                <a:spcPct val="115000"/>
              </a:lnSpc>
              <a:spcBef>
                <a:spcPts val="0"/>
              </a:spcBef>
              <a:spcAft>
                <a:spcPts val="0"/>
              </a:spcAft>
              <a:buClr>
                <a:srgbClr val="4372C3"/>
              </a:buClr>
              <a:buSzPts val="3900"/>
              <a:buFont typeface="Economica"/>
              <a:buChar char="●"/>
            </a:pPr>
            <a:r>
              <a:rPr lang="en-US" sz="3900" b="1" i="0" u="none" strike="noStrike" cap="none">
                <a:solidFill>
                  <a:srgbClr val="4372C3"/>
                </a:solidFill>
                <a:latin typeface="Economica"/>
                <a:ea typeface="Economica"/>
                <a:cs typeface="Economica"/>
                <a:sym typeface="Economica"/>
              </a:rPr>
              <a:t>Accuracy 0.965</a:t>
            </a:r>
            <a:endParaRPr sz="3900" b="1" i="0" u="none" strike="noStrike" cap="none">
              <a:solidFill>
                <a:srgbClr val="4372C3"/>
              </a:solidFill>
              <a:latin typeface="Economica"/>
              <a:ea typeface="Economica"/>
              <a:cs typeface="Economica"/>
              <a:sym typeface="Economica"/>
            </a:endParaRPr>
          </a:p>
          <a:p>
            <a:pPr marL="457200" marR="0" lvl="0" indent="-457200" algn="l" rtl="0">
              <a:lnSpc>
                <a:spcPct val="115000"/>
              </a:lnSpc>
              <a:spcBef>
                <a:spcPts val="0"/>
              </a:spcBef>
              <a:spcAft>
                <a:spcPts val="0"/>
              </a:spcAft>
              <a:buClr>
                <a:srgbClr val="4372C3"/>
              </a:buClr>
              <a:buSzPts val="3900"/>
              <a:buFont typeface="Economica"/>
              <a:buChar char="●"/>
            </a:pPr>
            <a:r>
              <a:rPr lang="en-US" sz="3900" b="1" i="0" u="none" strike="noStrike" cap="none">
                <a:solidFill>
                  <a:srgbClr val="4372C3"/>
                </a:solidFill>
                <a:latin typeface="Economica"/>
                <a:ea typeface="Economica"/>
                <a:cs typeface="Economica"/>
                <a:sym typeface="Economica"/>
              </a:rPr>
              <a:t>Area Under the Curve: 0.990 </a:t>
            </a:r>
            <a:endParaRPr sz="3900" b="1" i="0" u="none" strike="noStrike" cap="none">
              <a:solidFill>
                <a:srgbClr val="4372C3"/>
              </a:solidFill>
              <a:latin typeface="Economica"/>
              <a:ea typeface="Economica"/>
              <a:cs typeface="Economica"/>
              <a:sym typeface="Economica"/>
            </a:endParaRPr>
          </a:p>
          <a:p>
            <a:pPr marL="457200" marR="0" lvl="0" indent="-457200" algn="l" rtl="0">
              <a:lnSpc>
                <a:spcPct val="115000"/>
              </a:lnSpc>
              <a:spcBef>
                <a:spcPts val="0"/>
              </a:spcBef>
              <a:spcAft>
                <a:spcPts val="0"/>
              </a:spcAft>
              <a:buClr>
                <a:srgbClr val="4372C3"/>
              </a:buClr>
              <a:buSzPts val="3900"/>
              <a:buFont typeface="Economica"/>
              <a:buChar char="-"/>
            </a:pPr>
            <a:r>
              <a:rPr lang="en-US" sz="3900" b="1" i="0" u="none" strike="noStrike" cap="none">
                <a:solidFill>
                  <a:srgbClr val="4372C3"/>
                </a:solidFill>
                <a:latin typeface="Economica"/>
                <a:ea typeface="Economica"/>
                <a:cs typeface="Economica"/>
                <a:sym typeface="Economica"/>
              </a:rPr>
              <a:t>Max AUC: 1</a:t>
            </a:r>
            <a:endParaRPr sz="3400" b="1" i="0" u="none" strike="noStrike" cap="none">
              <a:solidFill>
                <a:srgbClr val="4372C3"/>
              </a:solidFill>
              <a:latin typeface="Economica"/>
              <a:ea typeface="Economica"/>
              <a:cs typeface="Economica"/>
              <a:sym typeface="Economic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6"/>
        <p:cNvGrpSpPr/>
        <p:nvPr/>
      </p:nvGrpSpPr>
      <p:grpSpPr>
        <a:xfrm>
          <a:off x="0" y="0"/>
          <a:ext cx="0" cy="0"/>
          <a:chOff x="0" y="0"/>
          <a:chExt cx="0" cy="0"/>
        </a:xfrm>
      </p:grpSpPr>
      <p:sp>
        <p:nvSpPr>
          <p:cNvPr id="287" name="Google Shape;287;g122155b3d19_1_1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8" name="Google Shape;288;g122155b3d19_1_13"/>
          <p:cNvSpPr/>
          <p:nvPr/>
        </p:nvSpPr>
        <p:spPr>
          <a:xfrm rot="10800000" flipH="1">
            <a:off x="2" y="55"/>
            <a:ext cx="12192000" cy="1575900"/>
          </a:xfrm>
          <a:prstGeom prst="rect">
            <a:avLst/>
          </a:prstGeom>
          <a:gradFill>
            <a:gsLst>
              <a:gs pos="0">
                <a:srgbClr val="000000">
                  <a:alpha val="94509"/>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9" name="Google Shape;289;g122155b3d19_1_13"/>
          <p:cNvSpPr/>
          <p:nvPr/>
        </p:nvSpPr>
        <p:spPr>
          <a:xfrm>
            <a:off x="0" y="0"/>
            <a:ext cx="8128800" cy="1575600"/>
          </a:xfrm>
          <a:prstGeom prst="rect">
            <a:avLst/>
          </a:prstGeom>
          <a:gradFill>
            <a:gsLst>
              <a:gs pos="0">
                <a:srgbClr val="4472C4">
                  <a:alpha val="40000"/>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0" name="Google Shape;290;g122155b3d19_1_13"/>
          <p:cNvSpPr/>
          <p:nvPr/>
        </p:nvSpPr>
        <p:spPr>
          <a:xfrm flipH="1">
            <a:off x="-1" y="-1"/>
            <a:ext cx="12192000" cy="1574400"/>
          </a:xfrm>
          <a:prstGeom prst="rect">
            <a:avLst/>
          </a:prstGeom>
          <a:gradFill>
            <a:gsLst>
              <a:gs pos="0">
                <a:srgbClr val="000000">
                  <a:alpha val="61568"/>
                </a:srgbClr>
              </a:gs>
              <a:gs pos="78000">
                <a:srgbClr val="4472C4">
                  <a:alpha val="13725"/>
                </a:srgbClr>
              </a:gs>
              <a:gs pos="100000">
                <a:srgbClr val="4472C4">
                  <a:alpha val="13725"/>
                </a:srgbClr>
              </a:gs>
            </a:gsLst>
            <a:lin ang="1560015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1" name="Google Shape;291;g122155b3d19_1_13"/>
          <p:cNvSpPr txBox="1">
            <a:spLocks noGrp="1"/>
          </p:cNvSpPr>
          <p:nvPr>
            <p:ph type="title"/>
          </p:nvPr>
        </p:nvSpPr>
        <p:spPr>
          <a:xfrm>
            <a:off x="0" y="208375"/>
            <a:ext cx="8128800" cy="1159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Font typeface="Arial"/>
              <a:buNone/>
            </a:pPr>
            <a:r>
              <a:rPr lang="en-US" sz="5800" b="1">
                <a:solidFill>
                  <a:schemeClr val="lt1"/>
                </a:solidFill>
                <a:latin typeface="Economica"/>
                <a:ea typeface="Economica"/>
                <a:cs typeface="Economica"/>
                <a:sym typeface="Economica"/>
              </a:rPr>
              <a:t>Model Metrics: ROC Curve</a:t>
            </a:r>
            <a:endParaRPr sz="5800" b="1">
              <a:solidFill>
                <a:schemeClr val="lt1"/>
              </a:solidFill>
              <a:latin typeface="Economica"/>
              <a:ea typeface="Economica"/>
              <a:cs typeface="Economica"/>
              <a:sym typeface="Economica"/>
            </a:endParaRPr>
          </a:p>
        </p:txBody>
      </p:sp>
      <p:sp>
        <p:nvSpPr>
          <p:cNvPr id="292" name="Google Shape;292;g122155b3d19_1_13"/>
          <p:cNvSpPr txBox="1"/>
          <p:nvPr/>
        </p:nvSpPr>
        <p:spPr>
          <a:xfrm>
            <a:off x="794950" y="2266225"/>
            <a:ext cx="4959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93" name="Google Shape;293;g122155b3d19_1_13"/>
          <p:cNvSpPr txBox="1"/>
          <p:nvPr/>
        </p:nvSpPr>
        <p:spPr>
          <a:xfrm>
            <a:off x="7228000" y="2266225"/>
            <a:ext cx="4373700" cy="2513400"/>
          </a:xfrm>
          <a:prstGeom prst="rect">
            <a:avLst/>
          </a:prstGeom>
          <a:noFill/>
          <a:ln>
            <a:noFill/>
          </a:ln>
        </p:spPr>
        <p:txBody>
          <a:bodyPr spcFirstLastPara="1" wrap="square" lIns="91425" tIns="91425" rIns="91425" bIns="91425" anchor="t" anchorCtr="0">
            <a:spAutoFit/>
          </a:bodyPr>
          <a:lstStyle/>
          <a:p>
            <a:pPr marL="457200" marR="0" lvl="0" indent="-444500" algn="l" rtl="0">
              <a:lnSpc>
                <a:spcPct val="115000"/>
              </a:lnSpc>
              <a:spcBef>
                <a:spcPts val="0"/>
              </a:spcBef>
              <a:spcAft>
                <a:spcPts val="0"/>
              </a:spcAft>
              <a:buClr>
                <a:srgbClr val="4372C3"/>
              </a:buClr>
              <a:buSzPts val="3400"/>
              <a:buFont typeface="Economica"/>
              <a:buChar char="●"/>
            </a:pPr>
            <a:r>
              <a:rPr lang="en-US" sz="3400" b="0" i="0" u="none" strike="noStrike" cap="none">
                <a:solidFill>
                  <a:srgbClr val="4372C3"/>
                </a:solidFill>
                <a:latin typeface="Economica"/>
                <a:ea typeface="Economica"/>
                <a:cs typeface="Economica"/>
                <a:sym typeface="Economica"/>
              </a:rPr>
              <a:t>Optimal point (0.0366 0.969) (FPR, TPR) </a:t>
            </a:r>
            <a:endParaRPr sz="3400" b="0" i="0" u="none" strike="noStrike" cap="none">
              <a:solidFill>
                <a:srgbClr val="4372C3"/>
              </a:solidFill>
              <a:latin typeface="Economica"/>
              <a:ea typeface="Economica"/>
              <a:cs typeface="Economica"/>
              <a:sym typeface="Economica"/>
            </a:endParaRPr>
          </a:p>
          <a:p>
            <a:pPr marL="457200" marR="0" lvl="0" indent="-444500" algn="l" rtl="0">
              <a:lnSpc>
                <a:spcPct val="115000"/>
              </a:lnSpc>
              <a:spcBef>
                <a:spcPts val="0"/>
              </a:spcBef>
              <a:spcAft>
                <a:spcPts val="0"/>
              </a:spcAft>
              <a:buClr>
                <a:srgbClr val="4372C3"/>
              </a:buClr>
              <a:buSzPts val="3400"/>
              <a:buFont typeface="Economica"/>
              <a:buChar char="●"/>
            </a:pPr>
            <a:r>
              <a:rPr lang="en-US" sz="3400" b="0" i="0" u="none" strike="noStrike" cap="none">
                <a:solidFill>
                  <a:srgbClr val="4372C3"/>
                </a:solidFill>
                <a:latin typeface="Economica"/>
                <a:ea typeface="Economica"/>
                <a:cs typeface="Economica"/>
                <a:sym typeface="Economica"/>
              </a:rPr>
              <a:t>Test Receiving Operating Characteristic AUC: 0.992</a:t>
            </a:r>
            <a:endParaRPr sz="4000" b="1" i="0" u="none" strike="noStrike" cap="none">
              <a:solidFill>
                <a:srgbClr val="4372C3"/>
              </a:solidFill>
              <a:latin typeface="Economica"/>
              <a:ea typeface="Economica"/>
              <a:cs typeface="Economica"/>
              <a:sym typeface="Economica"/>
            </a:endParaRPr>
          </a:p>
        </p:txBody>
      </p:sp>
      <p:sp>
        <p:nvSpPr>
          <p:cNvPr id="294" name="Google Shape;294;g122155b3d19_1_13"/>
          <p:cNvSpPr txBox="1"/>
          <p:nvPr/>
        </p:nvSpPr>
        <p:spPr>
          <a:xfrm>
            <a:off x="972925" y="2432325"/>
            <a:ext cx="3405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95" name="Google Shape;295;g122155b3d19_1_13"/>
          <p:cNvPicPr preferRelativeResize="0"/>
          <p:nvPr/>
        </p:nvPicPr>
        <p:blipFill rotWithShape="1">
          <a:blip r:embed="rId3">
            <a:alphaModFix/>
          </a:blip>
          <a:srcRect/>
          <a:stretch/>
        </p:blipFill>
        <p:spPr>
          <a:xfrm>
            <a:off x="468600" y="1715225"/>
            <a:ext cx="6096000" cy="4572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9"/>
        <p:cNvGrpSpPr/>
        <p:nvPr/>
      </p:nvGrpSpPr>
      <p:grpSpPr>
        <a:xfrm>
          <a:off x="0" y="0"/>
          <a:ext cx="0" cy="0"/>
          <a:chOff x="0" y="0"/>
          <a:chExt cx="0" cy="0"/>
        </a:xfrm>
      </p:grpSpPr>
      <p:sp>
        <p:nvSpPr>
          <p:cNvPr id="300" name="Google Shape;300;g122155b3d19_1_2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1" name="Google Shape;301;g122155b3d19_1_26"/>
          <p:cNvSpPr/>
          <p:nvPr/>
        </p:nvSpPr>
        <p:spPr>
          <a:xfrm rot="10800000" flipH="1">
            <a:off x="2" y="55"/>
            <a:ext cx="12192000" cy="1575900"/>
          </a:xfrm>
          <a:prstGeom prst="rect">
            <a:avLst/>
          </a:prstGeom>
          <a:gradFill>
            <a:gsLst>
              <a:gs pos="0">
                <a:srgbClr val="000000">
                  <a:alpha val="94509"/>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2" name="Google Shape;302;g122155b3d19_1_26"/>
          <p:cNvSpPr/>
          <p:nvPr/>
        </p:nvSpPr>
        <p:spPr>
          <a:xfrm>
            <a:off x="0" y="0"/>
            <a:ext cx="8128800" cy="1575600"/>
          </a:xfrm>
          <a:prstGeom prst="rect">
            <a:avLst/>
          </a:prstGeom>
          <a:gradFill>
            <a:gsLst>
              <a:gs pos="0">
                <a:srgbClr val="4472C4">
                  <a:alpha val="40000"/>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3" name="Google Shape;303;g122155b3d19_1_26"/>
          <p:cNvSpPr/>
          <p:nvPr/>
        </p:nvSpPr>
        <p:spPr>
          <a:xfrm flipH="1">
            <a:off x="-1" y="-1"/>
            <a:ext cx="12192000" cy="1574400"/>
          </a:xfrm>
          <a:prstGeom prst="rect">
            <a:avLst/>
          </a:prstGeom>
          <a:gradFill>
            <a:gsLst>
              <a:gs pos="0">
                <a:srgbClr val="000000">
                  <a:alpha val="61568"/>
                </a:srgbClr>
              </a:gs>
              <a:gs pos="78000">
                <a:srgbClr val="4472C4">
                  <a:alpha val="13725"/>
                </a:srgbClr>
              </a:gs>
              <a:gs pos="100000">
                <a:srgbClr val="4472C4">
                  <a:alpha val="13725"/>
                </a:srgbClr>
              </a:gs>
            </a:gsLst>
            <a:lin ang="1560015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4" name="Google Shape;304;g122155b3d19_1_26"/>
          <p:cNvSpPr txBox="1">
            <a:spLocks noGrp="1"/>
          </p:cNvSpPr>
          <p:nvPr>
            <p:ph type="title"/>
          </p:nvPr>
        </p:nvSpPr>
        <p:spPr>
          <a:xfrm>
            <a:off x="0" y="208375"/>
            <a:ext cx="8128800" cy="1159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5600" b="1" dirty="0">
                <a:solidFill>
                  <a:schemeClr val="lt1"/>
                </a:solidFill>
                <a:latin typeface="Economica"/>
                <a:ea typeface="Economica"/>
                <a:cs typeface="Economica"/>
                <a:sym typeface="Economica"/>
              </a:rPr>
              <a:t>Value to Sponsors: SHAP Values</a:t>
            </a:r>
            <a:endParaRPr sz="7000" b="1" dirty="0">
              <a:solidFill>
                <a:schemeClr val="lt1"/>
              </a:solidFill>
              <a:latin typeface="Economica"/>
              <a:ea typeface="Economica"/>
              <a:cs typeface="Economica"/>
              <a:sym typeface="Economica"/>
            </a:endParaRPr>
          </a:p>
        </p:txBody>
      </p:sp>
      <p:sp>
        <p:nvSpPr>
          <p:cNvPr id="305" name="Google Shape;305;g122155b3d19_1_26"/>
          <p:cNvSpPr txBox="1"/>
          <p:nvPr/>
        </p:nvSpPr>
        <p:spPr>
          <a:xfrm>
            <a:off x="794950" y="2266225"/>
            <a:ext cx="4959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06" name="Google Shape;306;g122155b3d19_1_26"/>
          <p:cNvSpPr txBox="1"/>
          <p:nvPr/>
        </p:nvSpPr>
        <p:spPr>
          <a:xfrm>
            <a:off x="7225800" y="2266225"/>
            <a:ext cx="3702000" cy="3693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15000"/>
              </a:lnSpc>
              <a:spcBef>
                <a:spcPts val="0"/>
              </a:spcBef>
              <a:spcAft>
                <a:spcPts val="0"/>
              </a:spcAft>
              <a:buClr>
                <a:schemeClr val="dk1"/>
              </a:buClr>
              <a:buSzPts val="1200"/>
              <a:buFont typeface="Times New Roman"/>
              <a:buChar char="●"/>
            </a:pPr>
            <a:r>
              <a:rPr lang="en-US" sz="1200" b="0" i="0" u="none" strike="noStrike" cap="none">
                <a:solidFill>
                  <a:schemeClr val="dk1"/>
                </a:solidFill>
                <a:latin typeface="Times New Roman"/>
                <a:ea typeface="Times New Roman"/>
                <a:cs typeface="Times New Roman"/>
                <a:sym typeface="Times New Roman"/>
              </a:rPr>
              <a:t>0.992</a:t>
            </a:r>
            <a:endParaRPr sz="1800" b="1" i="0" u="none" strike="noStrike" cap="none">
              <a:solidFill>
                <a:srgbClr val="000000"/>
              </a:solidFill>
              <a:latin typeface="Calibri"/>
              <a:ea typeface="Calibri"/>
              <a:cs typeface="Calibri"/>
              <a:sym typeface="Calibri"/>
            </a:endParaRPr>
          </a:p>
        </p:txBody>
      </p:sp>
      <p:sp>
        <p:nvSpPr>
          <p:cNvPr id="307" name="Google Shape;307;g122155b3d19_1_26"/>
          <p:cNvSpPr txBox="1"/>
          <p:nvPr/>
        </p:nvSpPr>
        <p:spPr>
          <a:xfrm>
            <a:off x="972925" y="2432325"/>
            <a:ext cx="3405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08" name="Google Shape;308;g122155b3d19_1_26"/>
          <p:cNvPicPr preferRelativeResize="0"/>
          <p:nvPr/>
        </p:nvPicPr>
        <p:blipFill rotWithShape="1">
          <a:blip r:embed="rId3">
            <a:alphaModFix/>
          </a:blip>
          <a:srcRect/>
          <a:stretch/>
        </p:blipFill>
        <p:spPr>
          <a:xfrm>
            <a:off x="1518249" y="1767900"/>
            <a:ext cx="9262124" cy="4631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2"/>
        <p:cNvGrpSpPr/>
        <p:nvPr/>
      </p:nvGrpSpPr>
      <p:grpSpPr>
        <a:xfrm>
          <a:off x="0" y="0"/>
          <a:ext cx="0" cy="0"/>
          <a:chOff x="0" y="0"/>
          <a:chExt cx="0" cy="0"/>
        </a:xfrm>
      </p:grpSpPr>
      <p:sp>
        <p:nvSpPr>
          <p:cNvPr id="313" name="Google Shape;313;g125156d8fe6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4" name="Google Shape;314;g125156d8fe6_0_0"/>
          <p:cNvSpPr/>
          <p:nvPr/>
        </p:nvSpPr>
        <p:spPr>
          <a:xfrm>
            <a:off x="0" y="-427"/>
            <a:ext cx="12192000" cy="6858000"/>
          </a:xfrm>
          <a:prstGeom prst="rect">
            <a:avLst/>
          </a:prstGeom>
          <a:gradFill>
            <a:gsLst>
              <a:gs pos="0">
                <a:srgbClr val="000000"/>
              </a:gs>
              <a:gs pos="100000">
                <a:srgbClr val="2F5496"/>
              </a:gs>
            </a:gsLst>
            <a:lin ang="1499992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g125156d8fe6_0_0"/>
          <p:cNvSpPr/>
          <p:nvPr/>
        </p:nvSpPr>
        <p:spPr>
          <a:xfrm rot="10800000" flipH="1">
            <a:off x="455521" y="-1635"/>
            <a:ext cx="11750100" cy="6840600"/>
          </a:xfrm>
          <a:prstGeom prst="rect">
            <a:avLst/>
          </a:prstGeom>
          <a:gradFill>
            <a:gsLst>
              <a:gs pos="0">
                <a:srgbClr val="1F3864">
                  <a:alpha val="60000"/>
                </a:srgbClr>
              </a:gs>
              <a:gs pos="21000">
                <a:srgbClr val="1F3864">
                  <a:alpha val="60000"/>
                </a:srgbClr>
              </a:gs>
              <a:gs pos="100000">
                <a:srgbClr val="4472C4">
                  <a:alpha val="0"/>
                </a:srgbClr>
              </a:gs>
            </a:gsLst>
            <a:lin ang="21593863"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g125156d8fe6_0_0"/>
          <p:cNvSpPr/>
          <p:nvPr/>
        </p:nvSpPr>
        <p:spPr>
          <a:xfrm>
            <a:off x="8606054" y="-1291"/>
            <a:ext cx="3608100" cy="6858900"/>
          </a:xfrm>
          <a:prstGeom prst="rect">
            <a:avLst/>
          </a:prstGeom>
          <a:gradFill>
            <a:gsLst>
              <a:gs pos="0">
                <a:srgbClr val="2F5496">
                  <a:alpha val="0"/>
                </a:srgbClr>
              </a:gs>
              <a:gs pos="99000">
                <a:srgbClr val="000000">
                  <a:alpha val="40000"/>
                </a:srgbClr>
              </a:gs>
              <a:gs pos="100000">
                <a:srgbClr val="000000">
                  <a:alpha val="40000"/>
                </a:srgbClr>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7" name="Google Shape;317;g125156d8fe6_0_0"/>
          <p:cNvSpPr/>
          <p:nvPr/>
        </p:nvSpPr>
        <p:spPr>
          <a:xfrm rot="-6325868">
            <a:off x="6059667" y="779182"/>
            <a:ext cx="4967680" cy="4988492"/>
          </a:xfrm>
          <a:prstGeom prst="ellipse">
            <a:avLst/>
          </a:prstGeom>
          <a:gradFill>
            <a:gsLst>
              <a:gs pos="0">
                <a:srgbClr val="4472C4">
                  <a:alpha val="22745"/>
                </a:srgbClr>
              </a:gs>
              <a:gs pos="79000">
                <a:srgbClr val="8DA9DB">
                  <a:alpha val="0"/>
                </a:srgbClr>
              </a:gs>
              <a:gs pos="100000">
                <a:srgbClr val="8DA9DB">
                  <a:alpha val="0"/>
                </a:srgbClr>
              </a:gs>
            </a:gsLst>
            <a:lin ang="14400033"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g125156d8fe6_0_0"/>
          <p:cNvSpPr txBox="1">
            <a:spLocks noGrp="1"/>
          </p:cNvSpPr>
          <p:nvPr>
            <p:ph type="title"/>
          </p:nvPr>
        </p:nvSpPr>
        <p:spPr>
          <a:xfrm>
            <a:off x="2684190" y="1211559"/>
            <a:ext cx="6596100" cy="32685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4800"/>
              <a:buFont typeface="Calibri"/>
              <a:buNone/>
            </a:pPr>
            <a:r>
              <a:rPr lang="en-US" sz="8000" b="1">
                <a:solidFill>
                  <a:srgbClr val="FFFFFF"/>
                </a:solidFill>
                <a:latin typeface="Economica"/>
                <a:ea typeface="Economica"/>
                <a:cs typeface="Economica"/>
                <a:sym typeface="Economica"/>
              </a:rPr>
              <a:t>Identify -&gt; Map</a:t>
            </a:r>
            <a:endParaRPr sz="8000">
              <a:solidFill>
                <a:srgbClr val="8DA9DB"/>
              </a:solidFill>
              <a:latin typeface="Economica"/>
              <a:ea typeface="Economica"/>
              <a:cs typeface="Economica"/>
              <a:sym typeface="Economica"/>
            </a:endParaRPr>
          </a:p>
        </p:txBody>
      </p:sp>
      <p:sp>
        <p:nvSpPr>
          <p:cNvPr id="319" name="Google Shape;319;g125156d8fe6_0_0"/>
          <p:cNvSpPr/>
          <p:nvPr/>
        </p:nvSpPr>
        <p:spPr>
          <a:xfrm rot="10800000" flipH="1">
            <a:off x="6314" y="4479900"/>
            <a:ext cx="12179400" cy="2378100"/>
          </a:xfrm>
          <a:prstGeom prst="rect">
            <a:avLst/>
          </a:prstGeom>
          <a:gradFill>
            <a:gsLst>
              <a:gs pos="0">
                <a:srgbClr val="2F5496">
                  <a:alpha val="48627"/>
                </a:srgbClr>
              </a:gs>
              <a:gs pos="99000">
                <a:srgbClr val="000000">
                  <a:alpha val="32549"/>
                </a:srgbClr>
              </a:gs>
              <a:gs pos="100000">
                <a:srgbClr val="000000">
                  <a:alpha val="32549"/>
                </a:srgbClr>
              </a:gs>
            </a:gsLst>
            <a:lin ang="1740015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0" name="Google Shape;320;g125156d8fe6_0_0"/>
          <p:cNvSpPr/>
          <p:nvPr/>
        </p:nvSpPr>
        <p:spPr>
          <a:xfrm rot="-5400000" flipH="1">
            <a:off x="6966992" y="1632753"/>
            <a:ext cx="6857700" cy="3592200"/>
          </a:xfrm>
          <a:prstGeom prst="rect">
            <a:avLst/>
          </a:prstGeom>
          <a:gradFill>
            <a:gsLst>
              <a:gs pos="0">
                <a:srgbClr val="2F5496">
                  <a:alpha val="48627"/>
                </a:srgbClr>
              </a:gs>
              <a:gs pos="99000">
                <a:srgbClr val="000000">
                  <a:alpha val="0"/>
                </a:srgbClr>
              </a:gs>
              <a:gs pos="100000">
                <a:srgbClr val="000000">
                  <a:alpha val="0"/>
                </a:srgbClr>
              </a:gs>
            </a:gsLst>
            <a:lin ang="1560015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10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4"/>
        <p:cNvGrpSpPr/>
        <p:nvPr/>
      </p:nvGrpSpPr>
      <p:grpSpPr>
        <a:xfrm>
          <a:off x="0" y="0"/>
          <a:ext cx="0" cy="0"/>
          <a:chOff x="0" y="0"/>
          <a:chExt cx="0" cy="0"/>
        </a:xfrm>
      </p:grpSpPr>
      <p:sp>
        <p:nvSpPr>
          <p:cNvPr id="325" name="Google Shape;325;p1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6" name="Google Shape;326;p15" descr="Chart, scatter chart&#10;&#10;Description automatically generated"/>
          <p:cNvPicPr preferRelativeResize="0">
            <a:picLocks noGrp="1"/>
          </p:cNvPicPr>
          <p:nvPr>
            <p:ph type="body" idx="1"/>
          </p:nvPr>
        </p:nvPicPr>
        <p:blipFill rotWithShape="1">
          <a:blip r:embed="rId3">
            <a:alphaModFix/>
          </a:blip>
          <a:srcRect/>
          <a:stretch/>
        </p:blipFill>
        <p:spPr>
          <a:xfrm>
            <a:off x="3743707" y="-96982"/>
            <a:ext cx="9273309" cy="6954982"/>
          </a:xfrm>
          <a:prstGeom prst="rect">
            <a:avLst/>
          </a:prstGeom>
          <a:noFill/>
          <a:ln>
            <a:noFill/>
          </a:ln>
        </p:spPr>
      </p:pic>
      <p:sp>
        <p:nvSpPr>
          <p:cNvPr id="327" name="Google Shape;327;p15"/>
          <p:cNvSpPr/>
          <p:nvPr/>
        </p:nvSpPr>
        <p:spPr>
          <a:xfrm rot="5400000" flipH="1">
            <a:off x="-1417539" y="1417538"/>
            <a:ext cx="6875818" cy="4040744"/>
          </a:xfrm>
          <a:prstGeom prst="rect">
            <a:avLst/>
          </a:prstGeom>
          <a:gradFill>
            <a:gsLst>
              <a:gs pos="0">
                <a:srgbClr val="000000"/>
              </a:gs>
              <a:gs pos="100000">
                <a:srgbClr val="2F5496"/>
              </a:gs>
            </a:gsLst>
            <a:lin ang="18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8" name="Google Shape;328;p15"/>
          <p:cNvSpPr/>
          <p:nvPr/>
        </p:nvSpPr>
        <p:spPr>
          <a:xfrm rot="-5400000">
            <a:off x="-158495" y="2660473"/>
            <a:ext cx="4355594" cy="4038603"/>
          </a:xfrm>
          <a:prstGeom prst="rect">
            <a:avLst/>
          </a:prstGeom>
          <a:gradFill>
            <a:gsLst>
              <a:gs pos="0">
                <a:srgbClr val="4472C4">
                  <a:alpha val="48627"/>
                </a:srgbClr>
              </a:gs>
              <a:gs pos="100000">
                <a:srgbClr val="1F3864">
                  <a:alpha val="0"/>
                </a:srgbClr>
              </a:gs>
            </a:gsLst>
            <a:lin ang="11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9" name="Google Shape;329;p15"/>
          <p:cNvSpPr/>
          <p:nvPr/>
        </p:nvSpPr>
        <p:spPr>
          <a:xfrm rot="-5400000" flipH="1">
            <a:off x="-1180882" y="1638085"/>
            <a:ext cx="6857572" cy="3581401"/>
          </a:xfrm>
          <a:prstGeom prst="rect">
            <a:avLst/>
          </a:prstGeom>
          <a:gradFill>
            <a:gsLst>
              <a:gs pos="0">
                <a:srgbClr val="000000">
                  <a:alpha val="57647"/>
                </a:srgbClr>
              </a:gs>
              <a:gs pos="69000">
                <a:srgbClr val="4472C4">
                  <a:alpha val="0"/>
                </a:srgbClr>
              </a:gs>
              <a:gs pos="100000">
                <a:srgbClr val="4472C4">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0" name="Google Shape;330;p15"/>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0">
                <a:srgbClr val="8DA9DB">
                  <a:alpha val="0"/>
                </a:srgbClr>
              </a:gs>
              <a:gs pos="39000">
                <a:srgbClr val="8DA9DB">
                  <a:alpha val="0"/>
                </a:srgbClr>
              </a:gs>
              <a:gs pos="100000">
                <a:srgbClr val="2F5496">
                  <a:alpha val="24705"/>
                </a:srgbClr>
              </a:gs>
            </a:gsLst>
            <a:lin ang="18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1" name="Google Shape;331;p15"/>
          <p:cNvSpPr txBox="1">
            <a:spLocks noGrp="1"/>
          </p:cNvSpPr>
          <p:nvPr>
            <p:ph type="title"/>
          </p:nvPr>
        </p:nvSpPr>
        <p:spPr>
          <a:xfrm>
            <a:off x="0" y="-429"/>
            <a:ext cx="4038604" cy="248458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FFFF"/>
              </a:buClr>
              <a:buSzPts val="8000"/>
              <a:buFont typeface="Calibri"/>
              <a:buNone/>
            </a:pPr>
            <a:r>
              <a:rPr lang="en-US" sz="7000" b="1" dirty="0">
                <a:solidFill>
                  <a:srgbClr val="FFFFFF"/>
                </a:solidFill>
                <a:latin typeface="Economica"/>
                <a:ea typeface="Economica"/>
                <a:cs typeface="Economica"/>
                <a:sym typeface="Economica"/>
              </a:rPr>
              <a:t>Mapping</a:t>
            </a:r>
            <a:endParaRPr sz="3400" b="1" dirty="0">
              <a:latin typeface="Economica"/>
              <a:ea typeface="Economica"/>
              <a:cs typeface="Economica"/>
              <a:sym typeface="Economica"/>
            </a:endParaRPr>
          </a:p>
        </p:txBody>
      </p:sp>
      <p:sp>
        <p:nvSpPr>
          <p:cNvPr id="332" name="Google Shape;332;p15"/>
          <p:cNvSpPr txBox="1"/>
          <p:nvPr/>
        </p:nvSpPr>
        <p:spPr>
          <a:xfrm>
            <a:off x="83364" y="2307988"/>
            <a:ext cx="3873000" cy="4294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lt1"/>
              </a:buClr>
              <a:buSzPts val="3900"/>
              <a:buFont typeface="Economica"/>
              <a:buChar char="•"/>
            </a:pPr>
            <a:r>
              <a:rPr lang="en-US" sz="3900" b="0" i="0" u="none" strike="noStrike" cap="none" dirty="0">
                <a:solidFill>
                  <a:schemeClr val="lt1"/>
                </a:solidFill>
                <a:latin typeface="Economica"/>
                <a:ea typeface="Economica"/>
                <a:cs typeface="Economica"/>
                <a:sym typeface="Economica"/>
              </a:rPr>
              <a:t>Growth Rates</a:t>
            </a:r>
            <a:endParaRPr sz="3900" b="0" i="0" u="none" strike="noStrike" cap="none" dirty="0">
              <a:solidFill>
                <a:schemeClr val="lt1"/>
              </a:solidFill>
              <a:latin typeface="Economica"/>
              <a:ea typeface="Economica"/>
              <a:cs typeface="Economica"/>
              <a:sym typeface="Economica"/>
            </a:endParaRPr>
          </a:p>
          <a:p>
            <a:pPr marL="285750" marR="0" lvl="0" indent="-285750" algn="l" rtl="0">
              <a:lnSpc>
                <a:spcPct val="150000"/>
              </a:lnSpc>
              <a:spcBef>
                <a:spcPts val="0"/>
              </a:spcBef>
              <a:spcAft>
                <a:spcPts val="0"/>
              </a:spcAft>
              <a:buClr>
                <a:schemeClr val="lt1"/>
              </a:buClr>
              <a:buSzPts val="3900"/>
              <a:buFont typeface="Economica"/>
              <a:buChar char="•"/>
            </a:pPr>
            <a:r>
              <a:rPr lang="en-US" sz="3900" b="0" i="0" u="none" strike="noStrike" cap="none" dirty="0">
                <a:solidFill>
                  <a:schemeClr val="lt1"/>
                </a:solidFill>
                <a:latin typeface="Economica"/>
                <a:ea typeface="Economica"/>
                <a:cs typeface="Economica"/>
                <a:sym typeface="Economica"/>
              </a:rPr>
              <a:t>POS Extraction</a:t>
            </a:r>
            <a:endParaRPr sz="3900" b="0" i="0" u="none" strike="noStrike" cap="none" dirty="0">
              <a:solidFill>
                <a:schemeClr val="lt1"/>
              </a:solidFill>
              <a:latin typeface="Economica"/>
              <a:ea typeface="Economica"/>
              <a:cs typeface="Economica"/>
              <a:sym typeface="Economica"/>
            </a:endParaRPr>
          </a:p>
          <a:p>
            <a:pPr marL="285750" marR="0" lvl="0" indent="-285750" algn="l" rtl="0">
              <a:lnSpc>
                <a:spcPct val="150000"/>
              </a:lnSpc>
              <a:spcBef>
                <a:spcPts val="0"/>
              </a:spcBef>
              <a:spcAft>
                <a:spcPts val="0"/>
              </a:spcAft>
              <a:buClr>
                <a:schemeClr val="lt1"/>
              </a:buClr>
              <a:buSzPts val="3900"/>
              <a:buFont typeface="Economica"/>
              <a:buChar char="•"/>
            </a:pPr>
            <a:r>
              <a:rPr lang="en-US" sz="3900" b="0" i="0" u="none" strike="noStrike" cap="none" dirty="0">
                <a:solidFill>
                  <a:schemeClr val="lt1"/>
                </a:solidFill>
                <a:latin typeface="Economica"/>
                <a:ea typeface="Economica"/>
                <a:cs typeface="Economica"/>
                <a:sym typeface="Economica"/>
              </a:rPr>
              <a:t>Word Cloud</a:t>
            </a:r>
            <a:endParaRPr sz="3900" b="0" i="0" u="none" strike="noStrike" cap="none" dirty="0">
              <a:solidFill>
                <a:schemeClr val="lt1"/>
              </a:solidFill>
              <a:latin typeface="Economica"/>
              <a:ea typeface="Economica"/>
              <a:cs typeface="Economica"/>
              <a:sym typeface="Economica"/>
            </a:endParaRPr>
          </a:p>
          <a:p>
            <a:pPr marL="285750" marR="0" lvl="0" indent="-285750" algn="l" rtl="0">
              <a:lnSpc>
                <a:spcPct val="150000"/>
              </a:lnSpc>
              <a:spcBef>
                <a:spcPts val="0"/>
              </a:spcBef>
              <a:spcAft>
                <a:spcPts val="0"/>
              </a:spcAft>
              <a:buClr>
                <a:schemeClr val="lt1"/>
              </a:buClr>
              <a:buSzPts val="3900"/>
              <a:buFont typeface="Economica"/>
              <a:buChar char="•"/>
            </a:pPr>
            <a:r>
              <a:rPr lang="en-US" sz="3900" b="0" i="0" u="none" strike="noStrike" cap="none" dirty="0">
                <a:solidFill>
                  <a:schemeClr val="lt1"/>
                </a:solidFill>
                <a:latin typeface="Economica"/>
                <a:ea typeface="Economica"/>
                <a:cs typeface="Economica"/>
                <a:sym typeface="Economica"/>
              </a:rPr>
              <a:t>Source Tracking</a:t>
            </a:r>
            <a:endParaRPr sz="2500" b="0" i="0" u="none" strike="noStrike" cap="none" dirty="0">
              <a:solidFill>
                <a:srgbClr val="000000"/>
              </a:solidFill>
              <a:latin typeface="Economica"/>
              <a:ea typeface="Economica"/>
              <a:cs typeface="Economica"/>
              <a:sym typeface="Economica"/>
            </a:endParaRPr>
          </a:p>
          <a:p>
            <a:pPr marL="285750" marR="0" lvl="0" indent="-285750" algn="l" rtl="0">
              <a:lnSpc>
                <a:spcPct val="150000"/>
              </a:lnSpc>
              <a:spcBef>
                <a:spcPts val="0"/>
              </a:spcBef>
              <a:spcAft>
                <a:spcPts val="0"/>
              </a:spcAft>
              <a:buClr>
                <a:schemeClr val="lt1"/>
              </a:buClr>
              <a:buSzPts val="3900"/>
              <a:buFont typeface="Economica"/>
              <a:buChar char="•"/>
            </a:pPr>
            <a:r>
              <a:rPr lang="en-US" sz="3900" b="0" i="0" u="none" strike="noStrike" cap="none" dirty="0">
                <a:solidFill>
                  <a:schemeClr val="lt1"/>
                </a:solidFill>
                <a:latin typeface="Economica"/>
                <a:ea typeface="Economica"/>
                <a:cs typeface="Economica"/>
                <a:sym typeface="Economica"/>
              </a:rPr>
              <a:t>Exposure Inference</a:t>
            </a:r>
            <a:endParaRPr sz="2500" b="0" i="0" u="none" strike="noStrike" cap="none" dirty="0">
              <a:solidFill>
                <a:srgbClr val="000000"/>
              </a:solidFill>
              <a:latin typeface="Economica"/>
              <a:ea typeface="Economica"/>
              <a:cs typeface="Economica"/>
              <a:sym typeface="Economica"/>
            </a:endParaRPr>
          </a:p>
        </p:txBody>
      </p:sp>
      <p:sp>
        <p:nvSpPr>
          <p:cNvPr id="333" name="Google Shape;333;p15"/>
          <p:cNvSpPr txBox="1"/>
          <p:nvPr/>
        </p:nvSpPr>
        <p:spPr>
          <a:xfrm>
            <a:off x="4870988" y="761045"/>
            <a:ext cx="979800" cy="738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C00000"/>
                </a:solidFill>
                <a:latin typeface="Arial"/>
                <a:ea typeface="Arial"/>
                <a:cs typeface="Arial"/>
                <a:sym typeface="Arial"/>
              </a:rPr>
              <a:t>Liberators</a:t>
            </a:r>
            <a:endParaRPr/>
          </a:p>
          <a:p>
            <a:pPr marL="0" marR="0" lvl="0" indent="0" algn="ctr" rtl="0">
              <a:lnSpc>
                <a:spcPct val="100000"/>
              </a:lnSpc>
              <a:spcBef>
                <a:spcPts val="0"/>
              </a:spcBef>
              <a:spcAft>
                <a:spcPts val="0"/>
              </a:spcAft>
              <a:buNone/>
            </a:pPr>
            <a:r>
              <a:rPr lang="en-US" sz="1400" b="0" i="0" u="none" strike="noStrike" cap="none">
                <a:solidFill>
                  <a:srgbClr val="C00000"/>
                </a:solidFill>
                <a:latin typeface="Arial"/>
                <a:ea typeface="Arial"/>
                <a:cs typeface="Arial"/>
                <a:sym typeface="Arial"/>
              </a:rPr>
              <a:t>of </a:t>
            </a:r>
            <a:endParaRPr/>
          </a:p>
          <a:p>
            <a:pPr marL="0" marR="0" lvl="0" indent="0" algn="ctr" rtl="0">
              <a:lnSpc>
                <a:spcPct val="100000"/>
              </a:lnSpc>
              <a:spcBef>
                <a:spcPts val="0"/>
              </a:spcBef>
              <a:spcAft>
                <a:spcPts val="0"/>
              </a:spcAft>
              <a:buNone/>
            </a:pPr>
            <a:r>
              <a:rPr lang="en-US" sz="1400" b="0" i="0" u="none" strike="noStrike" cap="none">
                <a:solidFill>
                  <a:srgbClr val="C00000"/>
                </a:solidFill>
                <a:latin typeface="Arial"/>
                <a:ea typeface="Arial"/>
                <a:cs typeface="Arial"/>
                <a:sym typeface="Arial"/>
              </a:rPr>
              <a:t>Ukraine</a:t>
            </a:r>
            <a:endParaRPr/>
          </a:p>
        </p:txBody>
      </p:sp>
      <p:sp>
        <p:nvSpPr>
          <p:cNvPr id="334" name="Google Shape;334;p15"/>
          <p:cNvSpPr txBox="1"/>
          <p:nvPr/>
        </p:nvSpPr>
        <p:spPr>
          <a:xfrm>
            <a:off x="8922698" y="868767"/>
            <a:ext cx="1021433"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C00000"/>
                </a:solidFill>
                <a:latin typeface="Arial"/>
                <a:ea typeface="Arial"/>
                <a:cs typeface="Arial"/>
                <a:sym typeface="Arial"/>
              </a:rPr>
              <a:t>Removing</a:t>
            </a:r>
            <a:endParaRPr/>
          </a:p>
          <a:p>
            <a:pPr marL="0" marR="0" lvl="0" indent="0" algn="ctr" rtl="0">
              <a:lnSpc>
                <a:spcPct val="100000"/>
              </a:lnSpc>
              <a:spcBef>
                <a:spcPts val="0"/>
              </a:spcBef>
              <a:spcAft>
                <a:spcPts val="0"/>
              </a:spcAft>
              <a:buNone/>
            </a:pPr>
            <a:r>
              <a:rPr lang="en-US" sz="1400" b="0" i="0" u="none" strike="noStrike" cap="none">
                <a:solidFill>
                  <a:srgbClr val="C00000"/>
                </a:solidFill>
                <a:latin typeface="Arial"/>
                <a:ea typeface="Arial"/>
                <a:cs typeface="Arial"/>
                <a:sym typeface="Arial"/>
              </a:rPr>
              <a:t>Neo-Nazis</a:t>
            </a:r>
            <a:endParaRPr/>
          </a:p>
        </p:txBody>
      </p:sp>
      <p:sp>
        <p:nvSpPr>
          <p:cNvPr id="335" name="Google Shape;335;p15"/>
          <p:cNvSpPr txBox="1"/>
          <p:nvPr/>
        </p:nvSpPr>
        <p:spPr>
          <a:xfrm>
            <a:off x="8957963" y="5239710"/>
            <a:ext cx="951000" cy="738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C00000"/>
                </a:solidFill>
                <a:latin typeface="Arial"/>
                <a:ea typeface="Arial"/>
                <a:cs typeface="Arial"/>
                <a:sym typeface="Arial"/>
              </a:rPr>
              <a:t>Genocide</a:t>
            </a:r>
            <a:endParaRPr/>
          </a:p>
          <a:p>
            <a:pPr marL="0" marR="0" lvl="0" indent="0" algn="ctr" rtl="0">
              <a:lnSpc>
                <a:spcPct val="100000"/>
              </a:lnSpc>
              <a:spcBef>
                <a:spcPts val="0"/>
              </a:spcBef>
              <a:spcAft>
                <a:spcPts val="0"/>
              </a:spcAft>
              <a:buNone/>
            </a:pPr>
            <a:r>
              <a:rPr lang="en-US" sz="1400" b="0" i="0" u="none" strike="noStrike" cap="none">
                <a:solidFill>
                  <a:srgbClr val="C00000"/>
                </a:solidFill>
                <a:latin typeface="Arial"/>
                <a:ea typeface="Arial"/>
                <a:cs typeface="Arial"/>
                <a:sym typeface="Arial"/>
              </a:rPr>
              <a:t>in</a:t>
            </a:r>
            <a:endParaRPr/>
          </a:p>
          <a:p>
            <a:pPr marL="0" marR="0" lvl="0" indent="0" algn="ctr" rtl="0">
              <a:lnSpc>
                <a:spcPct val="100000"/>
              </a:lnSpc>
              <a:spcBef>
                <a:spcPts val="0"/>
              </a:spcBef>
              <a:spcAft>
                <a:spcPts val="0"/>
              </a:spcAft>
              <a:buNone/>
            </a:pPr>
            <a:r>
              <a:rPr lang="en-US" sz="1400" b="0" i="0" u="none" strike="noStrike" cap="none">
                <a:solidFill>
                  <a:srgbClr val="C00000"/>
                </a:solidFill>
                <a:latin typeface="Arial"/>
                <a:ea typeface="Arial"/>
                <a:cs typeface="Arial"/>
                <a:sym typeface="Arial"/>
              </a:rPr>
              <a:t>Donbas</a:t>
            </a:r>
            <a:endParaRPr/>
          </a:p>
        </p:txBody>
      </p:sp>
      <p:sp>
        <p:nvSpPr>
          <p:cNvPr id="336" name="Google Shape;336;p15"/>
          <p:cNvSpPr txBox="1"/>
          <p:nvPr/>
        </p:nvSpPr>
        <p:spPr>
          <a:xfrm>
            <a:off x="5014456" y="5358291"/>
            <a:ext cx="692818"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C00000"/>
                </a:solidFill>
                <a:latin typeface="Arial"/>
                <a:ea typeface="Arial"/>
                <a:cs typeface="Arial"/>
                <a:sym typeface="Arial"/>
              </a:rPr>
              <a:t>Bucha</a:t>
            </a:r>
            <a:endParaRPr sz="1400" b="0" i="0" u="none" strike="noStrike" cap="none">
              <a:solidFill>
                <a:srgbClr val="C00000"/>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rgbClr val="C00000"/>
                </a:solidFill>
                <a:latin typeface="Arial"/>
                <a:ea typeface="Arial"/>
                <a:cs typeface="Arial"/>
                <a:sym typeface="Arial"/>
              </a:rPr>
              <a:t>Hoax</a:t>
            </a:r>
            <a:endParaRPr/>
          </a:p>
        </p:txBody>
      </p:sp>
      <p:sp>
        <p:nvSpPr>
          <p:cNvPr id="337" name="Google Shape;337;p15"/>
          <p:cNvSpPr/>
          <p:nvPr/>
        </p:nvSpPr>
        <p:spPr>
          <a:xfrm>
            <a:off x="5088048" y="1176950"/>
            <a:ext cx="1413223" cy="2842789"/>
          </a:xfrm>
          <a:custGeom>
            <a:avLst/>
            <a:gdLst/>
            <a:ahLst/>
            <a:cxnLst/>
            <a:rect l="l" t="t" r="r" b="b"/>
            <a:pathLst>
              <a:path w="1413223" h="2842789" extrusionOk="0">
                <a:moveTo>
                  <a:pt x="633742" y="235391"/>
                </a:moveTo>
                <a:cubicBezTo>
                  <a:pt x="618653" y="250480"/>
                  <a:pt x="596802" y="277039"/>
                  <a:pt x="579421" y="298765"/>
                </a:cubicBezTo>
                <a:cubicBezTo>
                  <a:pt x="572624" y="307261"/>
                  <a:pt x="568280" y="317566"/>
                  <a:pt x="561314" y="325925"/>
                </a:cubicBezTo>
                <a:cubicBezTo>
                  <a:pt x="553117" y="335761"/>
                  <a:pt x="542015" y="342979"/>
                  <a:pt x="534154" y="353086"/>
                </a:cubicBezTo>
                <a:cubicBezTo>
                  <a:pt x="477281" y="426208"/>
                  <a:pt x="523358" y="390460"/>
                  <a:pt x="470780" y="425513"/>
                </a:cubicBezTo>
                <a:lnTo>
                  <a:pt x="434566" y="479834"/>
                </a:lnTo>
                <a:cubicBezTo>
                  <a:pt x="428530" y="488888"/>
                  <a:pt x="421325" y="497263"/>
                  <a:pt x="416459" y="506995"/>
                </a:cubicBezTo>
                <a:cubicBezTo>
                  <a:pt x="388619" y="562673"/>
                  <a:pt x="405839" y="531977"/>
                  <a:pt x="362138" y="597529"/>
                </a:cubicBezTo>
                <a:cubicBezTo>
                  <a:pt x="356102" y="606583"/>
                  <a:pt x="350560" y="615985"/>
                  <a:pt x="344031" y="624690"/>
                </a:cubicBezTo>
                <a:cubicBezTo>
                  <a:pt x="255258" y="743052"/>
                  <a:pt x="364964" y="595385"/>
                  <a:pt x="298764" y="688064"/>
                </a:cubicBezTo>
                <a:cubicBezTo>
                  <a:pt x="279834" y="714567"/>
                  <a:pt x="249272" y="750836"/>
                  <a:pt x="235390" y="778599"/>
                </a:cubicBezTo>
                <a:cubicBezTo>
                  <a:pt x="229354" y="790670"/>
                  <a:pt x="222295" y="802281"/>
                  <a:pt x="217283" y="814812"/>
                </a:cubicBezTo>
                <a:cubicBezTo>
                  <a:pt x="210194" y="832533"/>
                  <a:pt x="207712" y="852062"/>
                  <a:pt x="199176" y="869133"/>
                </a:cubicBezTo>
                <a:cubicBezTo>
                  <a:pt x="193140" y="881204"/>
                  <a:pt x="186386" y="892942"/>
                  <a:pt x="181069" y="905347"/>
                </a:cubicBezTo>
                <a:cubicBezTo>
                  <a:pt x="177310" y="914118"/>
                  <a:pt x="176283" y="923971"/>
                  <a:pt x="172015" y="932507"/>
                </a:cubicBezTo>
                <a:cubicBezTo>
                  <a:pt x="145749" y="985038"/>
                  <a:pt x="159609" y="932396"/>
                  <a:pt x="135802" y="995882"/>
                </a:cubicBezTo>
                <a:cubicBezTo>
                  <a:pt x="98829" y="1094479"/>
                  <a:pt x="159044" y="967505"/>
                  <a:pt x="108641" y="1068309"/>
                </a:cubicBezTo>
                <a:cubicBezTo>
                  <a:pt x="105623" y="1080380"/>
                  <a:pt x="101131" y="1092176"/>
                  <a:pt x="99588" y="1104523"/>
                </a:cubicBezTo>
                <a:cubicBezTo>
                  <a:pt x="76086" y="1292544"/>
                  <a:pt x="84368" y="1272521"/>
                  <a:pt x="72427" y="1457608"/>
                </a:cubicBezTo>
                <a:cubicBezTo>
                  <a:pt x="70660" y="1484995"/>
                  <a:pt x="58807" y="1623131"/>
                  <a:pt x="54320" y="1656785"/>
                </a:cubicBezTo>
                <a:cubicBezTo>
                  <a:pt x="52286" y="1672038"/>
                  <a:pt x="47797" y="1686874"/>
                  <a:pt x="45267" y="1702052"/>
                </a:cubicBezTo>
                <a:cubicBezTo>
                  <a:pt x="41759" y="1723101"/>
                  <a:pt x="39458" y="1744335"/>
                  <a:pt x="36213" y="1765426"/>
                </a:cubicBezTo>
                <a:cubicBezTo>
                  <a:pt x="33422" y="1783569"/>
                  <a:pt x="30178" y="1801640"/>
                  <a:pt x="27160" y="1819747"/>
                </a:cubicBezTo>
                <a:cubicBezTo>
                  <a:pt x="-866" y="2324191"/>
                  <a:pt x="34924" y="1695505"/>
                  <a:pt x="9053" y="2109458"/>
                </a:cubicBezTo>
                <a:cubicBezTo>
                  <a:pt x="5660" y="2163756"/>
                  <a:pt x="3018" y="2218099"/>
                  <a:pt x="0" y="2272420"/>
                </a:cubicBezTo>
                <a:cubicBezTo>
                  <a:pt x="3081" y="2312475"/>
                  <a:pt x="9019" y="2414080"/>
                  <a:pt x="18106" y="2462543"/>
                </a:cubicBezTo>
                <a:cubicBezTo>
                  <a:pt x="22692" y="2487002"/>
                  <a:pt x="25084" y="2512713"/>
                  <a:pt x="36213" y="2534971"/>
                </a:cubicBezTo>
                <a:cubicBezTo>
                  <a:pt x="42249" y="2547042"/>
                  <a:pt x="47624" y="2559467"/>
                  <a:pt x="54320" y="2571185"/>
                </a:cubicBezTo>
                <a:cubicBezTo>
                  <a:pt x="59718" y="2580632"/>
                  <a:pt x="68008" y="2588402"/>
                  <a:pt x="72427" y="2598345"/>
                </a:cubicBezTo>
                <a:cubicBezTo>
                  <a:pt x="80179" y="2615786"/>
                  <a:pt x="84498" y="2634559"/>
                  <a:pt x="90534" y="2652666"/>
                </a:cubicBezTo>
                <a:cubicBezTo>
                  <a:pt x="93552" y="2661719"/>
                  <a:pt x="92840" y="2673078"/>
                  <a:pt x="99588" y="2679826"/>
                </a:cubicBezTo>
                <a:lnTo>
                  <a:pt x="126748" y="2706987"/>
                </a:lnTo>
                <a:cubicBezTo>
                  <a:pt x="144374" y="2759862"/>
                  <a:pt x="122011" y="2711303"/>
                  <a:pt x="162962" y="2752254"/>
                </a:cubicBezTo>
                <a:cubicBezTo>
                  <a:pt x="170656" y="2759948"/>
                  <a:pt x="173375" y="2771720"/>
                  <a:pt x="181069" y="2779414"/>
                </a:cubicBezTo>
                <a:cubicBezTo>
                  <a:pt x="188763" y="2787108"/>
                  <a:pt x="199870" y="2790555"/>
                  <a:pt x="208229" y="2797521"/>
                </a:cubicBezTo>
                <a:cubicBezTo>
                  <a:pt x="218065" y="2805718"/>
                  <a:pt x="224273" y="2818329"/>
                  <a:pt x="235390" y="2824682"/>
                </a:cubicBezTo>
                <a:cubicBezTo>
                  <a:pt x="246510" y="2831036"/>
                  <a:pt x="322624" y="2842239"/>
                  <a:pt x="325924" y="2842789"/>
                </a:cubicBezTo>
                <a:cubicBezTo>
                  <a:pt x="401370" y="2839771"/>
                  <a:pt x="476934" y="2838930"/>
                  <a:pt x="552261" y="2833735"/>
                </a:cubicBezTo>
                <a:cubicBezTo>
                  <a:pt x="564674" y="2832879"/>
                  <a:pt x="578281" y="2831817"/>
                  <a:pt x="588475" y="2824682"/>
                </a:cubicBezTo>
                <a:cubicBezTo>
                  <a:pt x="609453" y="2809997"/>
                  <a:pt x="624689" y="2788468"/>
                  <a:pt x="642796" y="2770361"/>
                </a:cubicBezTo>
                <a:lnTo>
                  <a:pt x="669956" y="2743200"/>
                </a:lnTo>
                <a:cubicBezTo>
                  <a:pt x="685890" y="2695395"/>
                  <a:pt x="673716" y="2723980"/>
                  <a:pt x="715223" y="2661719"/>
                </a:cubicBezTo>
                <a:cubicBezTo>
                  <a:pt x="721259" y="2652666"/>
                  <a:pt x="729889" y="2644881"/>
                  <a:pt x="733330" y="2634559"/>
                </a:cubicBezTo>
                <a:cubicBezTo>
                  <a:pt x="754878" y="2569916"/>
                  <a:pt x="740850" y="2596119"/>
                  <a:pt x="769544" y="2553078"/>
                </a:cubicBezTo>
                <a:cubicBezTo>
                  <a:pt x="772562" y="2541007"/>
                  <a:pt x="775180" y="2528828"/>
                  <a:pt x="778598" y="2516864"/>
                </a:cubicBezTo>
                <a:cubicBezTo>
                  <a:pt x="792637" y="2467727"/>
                  <a:pt x="792854" y="2494703"/>
                  <a:pt x="805758" y="2417276"/>
                </a:cubicBezTo>
                <a:cubicBezTo>
                  <a:pt x="808776" y="2399169"/>
                  <a:pt x="812534" y="2381170"/>
                  <a:pt x="814811" y="2362955"/>
                </a:cubicBezTo>
                <a:cubicBezTo>
                  <a:pt x="825832" y="2274789"/>
                  <a:pt x="827417" y="2212032"/>
                  <a:pt x="832918" y="2118511"/>
                </a:cubicBezTo>
                <a:cubicBezTo>
                  <a:pt x="835936" y="1934424"/>
                  <a:pt x="836788" y="1750289"/>
                  <a:pt x="841972" y="1566250"/>
                </a:cubicBezTo>
                <a:cubicBezTo>
                  <a:pt x="842826" y="1535933"/>
                  <a:pt x="847481" y="1505836"/>
                  <a:pt x="851025" y="1475715"/>
                </a:cubicBezTo>
                <a:cubicBezTo>
                  <a:pt x="853507" y="1454614"/>
                  <a:pt x="864457" y="1381393"/>
                  <a:pt x="869132" y="1358020"/>
                </a:cubicBezTo>
                <a:cubicBezTo>
                  <a:pt x="871572" y="1345819"/>
                  <a:pt x="875746" y="1334007"/>
                  <a:pt x="878186" y="1321806"/>
                </a:cubicBezTo>
                <a:cubicBezTo>
                  <a:pt x="881786" y="1303806"/>
                  <a:pt x="883639" y="1285486"/>
                  <a:pt x="887239" y="1267486"/>
                </a:cubicBezTo>
                <a:cubicBezTo>
                  <a:pt x="889679" y="1255285"/>
                  <a:pt x="893594" y="1243419"/>
                  <a:pt x="896293" y="1231272"/>
                </a:cubicBezTo>
                <a:cubicBezTo>
                  <a:pt x="901296" y="1208757"/>
                  <a:pt x="916055" y="1124674"/>
                  <a:pt x="923453" y="1113577"/>
                </a:cubicBezTo>
                <a:lnTo>
                  <a:pt x="941560" y="1086416"/>
                </a:lnTo>
                <a:cubicBezTo>
                  <a:pt x="950634" y="1059194"/>
                  <a:pt x="949219" y="1055497"/>
                  <a:pt x="968720" y="1032096"/>
                </a:cubicBezTo>
                <a:cubicBezTo>
                  <a:pt x="976917" y="1022260"/>
                  <a:pt x="988020" y="1015042"/>
                  <a:pt x="995881" y="1004935"/>
                </a:cubicBezTo>
                <a:cubicBezTo>
                  <a:pt x="1009242" y="987757"/>
                  <a:pt x="1020024" y="968721"/>
                  <a:pt x="1032095" y="950614"/>
                </a:cubicBezTo>
                <a:lnTo>
                  <a:pt x="1086415" y="869133"/>
                </a:lnTo>
                <a:lnTo>
                  <a:pt x="1104522" y="841973"/>
                </a:lnTo>
                <a:cubicBezTo>
                  <a:pt x="1110558" y="832919"/>
                  <a:pt x="1114935" y="822506"/>
                  <a:pt x="1122629" y="814812"/>
                </a:cubicBezTo>
                <a:cubicBezTo>
                  <a:pt x="1131683" y="805759"/>
                  <a:pt x="1141929" y="797759"/>
                  <a:pt x="1149790" y="787652"/>
                </a:cubicBezTo>
                <a:cubicBezTo>
                  <a:pt x="1163150" y="770474"/>
                  <a:pt x="1170615" y="748719"/>
                  <a:pt x="1186003" y="733331"/>
                </a:cubicBezTo>
                <a:cubicBezTo>
                  <a:pt x="1195057" y="724278"/>
                  <a:pt x="1205303" y="716277"/>
                  <a:pt x="1213164" y="706171"/>
                </a:cubicBezTo>
                <a:cubicBezTo>
                  <a:pt x="1226525" y="688993"/>
                  <a:pt x="1249378" y="651850"/>
                  <a:pt x="1249378" y="651850"/>
                </a:cubicBezTo>
                <a:cubicBezTo>
                  <a:pt x="1259535" y="621378"/>
                  <a:pt x="1258638" y="619802"/>
                  <a:pt x="1276538" y="588476"/>
                </a:cubicBezTo>
                <a:cubicBezTo>
                  <a:pt x="1281937" y="579029"/>
                  <a:pt x="1289779" y="571047"/>
                  <a:pt x="1294645" y="561315"/>
                </a:cubicBezTo>
                <a:cubicBezTo>
                  <a:pt x="1298913" y="552779"/>
                  <a:pt x="1299431" y="542691"/>
                  <a:pt x="1303699" y="534155"/>
                </a:cubicBezTo>
                <a:cubicBezTo>
                  <a:pt x="1308565" y="524423"/>
                  <a:pt x="1316939" y="516727"/>
                  <a:pt x="1321805" y="506995"/>
                </a:cubicBezTo>
                <a:cubicBezTo>
                  <a:pt x="1359283" y="432038"/>
                  <a:pt x="1297081" y="530500"/>
                  <a:pt x="1348966" y="452674"/>
                </a:cubicBezTo>
                <a:lnTo>
                  <a:pt x="1367073" y="398353"/>
                </a:lnTo>
                <a:cubicBezTo>
                  <a:pt x="1370091" y="389300"/>
                  <a:pt x="1373811" y="380451"/>
                  <a:pt x="1376126" y="371193"/>
                </a:cubicBezTo>
                <a:cubicBezTo>
                  <a:pt x="1379144" y="359122"/>
                  <a:pt x="1381605" y="346897"/>
                  <a:pt x="1385180" y="334979"/>
                </a:cubicBezTo>
                <a:cubicBezTo>
                  <a:pt x="1390665" y="316698"/>
                  <a:pt x="1403287" y="280658"/>
                  <a:pt x="1403287" y="280658"/>
                </a:cubicBezTo>
                <a:cubicBezTo>
                  <a:pt x="1416290" y="202638"/>
                  <a:pt x="1416780" y="227947"/>
                  <a:pt x="1403287" y="126749"/>
                </a:cubicBezTo>
                <a:cubicBezTo>
                  <a:pt x="1402784" y="122979"/>
                  <a:pt x="1389834" y="70356"/>
                  <a:pt x="1385180" y="63375"/>
                </a:cubicBezTo>
                <a:cubicBezTo>
                  <a:pt x="1376203" y="49910"/>
                  <a:pt x="1346681" y="25139"/>
                  <a:pt x="1330859" y="18107"/>
                </a:cubicBezTo>
                <a:cubicBezTo>
                  <a:pt x="1313418" y="10355"/>
                  <a:pt x="1276538" y="0"/>
                  <a:pt x="1276538" y="0"/>
                </a:cubicBezTo>
                <a:cubicBezTo>
                  <a:pt x="1207197" y="6935"/>
                  <a:pt x="1126446" y="13723"/>
                  <a:pt x="1059255" y="27161"/>
                </a:cubicBezTo>
                <a:cubicBezTo>
                  <a:pt x="1044166" y="30179"/>
                  <a:pt x="1029166" y="33684"/>
                  <a:pt x="1013988" y="36214"/>
                </a:cubicBezTo>
                <a:cubicBezTo>
                  <a:pt x="992939" y="39722"/>
                  <a:pt x="971662" y="41760"/>
                  <a:pt x="950613" y="45268"/>
                </a:cubicBezTo>
                <a:cubicBezTo>
                  <a:pt x="899425" y="53799"/>
                  <a:pt x="904073" y="54745"/>
                  <a:pt x="851025" y="72428"/>
                </a:cubicBezTo>
                <a:cubicBezTo>
                  <a:pt x="841972" y="75446"/>
                  <a:pt x="831805" y="76188"/>
                  <a:pt x="823865" y="81482"/>
                </a:cubicBezTo>
                <a:cubicBezTo>
                  <a:pt x="814811" y="87518"/>
                  <a:pt x="805063" y="92623"/>
                  <a:pt x="796704" y="99589"/>
                </a:cubicBezTo>
                <a:cubicBezTo>
                  <a:pt x="726990" y="157684"/>
                  <a:pt x="809823" y="99896"/>
                  <a:pt x="742384" y="144856"/>
                </a:cubicBezTo>
                <a:cubicBezTo>
                  <a:pt x="736348" y="153909"/>
                  <a:pt x="732466" y="164851"/>
                  <a:pt x="724277" y="172016"/>
                </a:cubicBezTo>
                <a:cubicBezTo>
                  <a:pt x="707899" y="186346"/>
                  <a:pt x="690601" y="201348"/>
                  <a:pt x="669956" y="208230"/>
                </a:cubicBezTo>
                <a:cubicBezTo>
                  <a:pt x="634698" y="219983"/>
                  <a:pt x="648831" y="220302"/>
                  <a:pt x="633742" y="235391"/>
                </a:cubicBezTo>
                <a:close/>
              </a:path>
            </a:pathLst>
          </a:custGeom>
          <a:noFill/>
          <a:ln w="412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8" name="Google Shape;338;p15"/>
          <p:cNvSpPr/>
          <p:nvPr/>
        </p:nvSpPr>
        <p:spPr>
          <a:xfrm>
            <a:off x="7378574" y="905347"/>
            <a:ext cx="1539089" cy="1231271"/>
          </a:xfrm>
          <a:custGeom>
            <a:avLst/>
            <a:gdLst/>
            <a:ahLst/>
            <a:cxnLst/>
            <a:rect l="l" t="t" r="r" b="b"/>
            <a:pathLst>
              <a:path w="1539089" h="1231271" extrusionOk="0">
                <a:moveTo>
                  <a:pt x="1484769" y="316871"/>
                </a:moveTo>
                <a:cubicBezTo>
                  <a:pt x="1463644" y="298764"/>
                  <a:pt x="1442075" y="281163"/>
                  <a:pt x="1421394" y="262550"/>
                </a:cubicBezTo>
                <a:cubicBezTo>
                  <a:pt x="1411877" y="253985"/>
                  <a:pt x="1404070" y="243587"/>
                  <a:pt x="1394234" y="235390"/>
                </a:cubicBezTo>
                <a:cubicBezTo>
                  <a:pt x="1385875" y="228424"/>
                  <a:pt x="1375433" y="224249"/>
                  <a:pt x="1367074" y="217283"/>
                </a:cubicBezTo>
                <a:cubicBezTo>
                  <a:pt x="1357238" y="209086"/>
                  <a:pt x="1350020" y="197983"/>
                  <a:pt x="1339913" y="190122"/>
                </a:cubicBezTo>
                <a:cubicBezTo>
                  <a:pt x="1246504" y="117470"/>
                  <a:pt x="1326591" y="183462"/>
                  <a:pt x="1231272" y="135802"/>
                </a:cubicBezTo>
                <a:cubicBezTo>
                  <a:pt x="1207129" y="123731"/>
                  <a:pt x="1181303" y="114560"/>
                  <a:pt x="1158844" y="99588"/>
                </a:cubicBezTo>
                <a:cubicBezTo>
                  <a:pt x="1123743" y="76187"/>
                  <a:pt x="1142006" y="84922"/>
                  <a:pt x="1104523" y="72427"/>
                </a:cubicBezTo>
                <a:cubicBezTo>
                  <a:pt x="1092452" y="63374"/>
                  <a:pt x="1081410" y="52753"/>
                  <a:pt x="1068309" y="45267"/>
                </a:cubicBezTo>
                <a:cubicBezTo>
                  <a:pt x="1060023" y="40532"/>
                  <a:pt x="1050356" y="38724"/>
                  <a:pt x="1041149" y="36213"/>
                </a:cubicBezTo>
                <a:cubicBezTo>
                  <a:pt x="1017140" y="29665"/>
                  <a:pt x="992864" y="24142"/>
                  <a:pt x="968721" y="18106"/>
                </a:cubicBezTo>
                <a:cubicBezTo>
                  <a:pt x="888498" y="-1949"/>
                  <a:pt x="944908" y="9880"/>
                  <a:pt x="796705" y="0"/>
                </a:cubicBezTo>
                <a:lnTo>
                  <a:pt x="353085" y="9053"/>
                </a:lnTo>
                <a:cubicBezTo>
                  <a:pt x="327718" y="10029"/>
                  <a:pt x="282697" y="46925"/>
                  <a:pt x="271604" y="54320"/>
                </a:cubicBezTo>
                <a:lnTo>
                  <a:pt x="190123" y="108641"/>
                </a:lnTo>
                <a:cubicBezTo>
                  <a:pt x="181070" y="114677"/>
                  <a:pt x="170657" y="119054"/>
                  <a:pt x="162963" y="126748"/>
                </a:cubicBezTo>
                <a:cubicBezTo>
                  <a:pt x="129054" y="160656"/>
                  <a:pt x="147948" y="149859"/>
                  <a:pt x="108642" y="162962"/>
                </a:cubicBezTo>
                <a:cubicBezTo>
                  <a:pt x="91581" y="180022"/>
                  <a:pt x="73460" y="194590"/>
                  <a:pt x="63375" y="217283"/>
                </a:cubicBezTo>
                <a:cubicBezTo>
                  <a:pt x="55624" y="234724"/>
                  <a:pt x="55855" y="255722"/>
                  <a:pt x="45268" y="271603"/>
                </a:cubicBezTo>
                <a:cubicBezTo>
                  <a:pt x="27568" y="298154"/>
                  <a:pt x="25603" y="295940"/>
                  <a:pt x="18107" y="325924"/>
                </a:cubicBezTo>
                <a:lnTo>
                  <a:pt x="0" y="398352"/>
                </a:lnTo>
                <a:cubicBezTo>
                  <a:pt x="3018" y="555279"/>
                  <a:pt x="3350" y="712280"/>
                  <a:pt x="9054" y="869132"/>
                </a:cubicBezTo>
                <a:cubicBezTo>
                  <a:pt x="9946" y="893675"/>
                  <a:pt x="26040" y="903106"/>
                  <a:pt x="36214" y="923453"/>
                </a:cubicBezTo>
                <a:cubicBezTo>
                  <a:pt x="40482" y="931989"/>
                  <a:pt x="40633" y="942271"/>
                  <a:pt x="45268" y="950613"/>
                </a:cubicBezTo>
                <a:cubicBezTo>
                  <a:pt x="69314" y="993896"/>
                  <a:pt x="105546" y="1038825"/>
                  <a:pt x="144856" y="1068308"/>
                </a:cubicBezTo>
                <a:cubicBezTo>
                  <a:pt x="153057" y="1074459"/>
                  <a:pt x="194992" y="1106957"/>
                  <a:pt x="208230" y="1113576"/>
                </a:cubicBezTo>
                <a:cubicBezTo>
                  <a:pt x="216766" y="1117844"/>
                  <a:pt x="226337" y="1119611"/>
                  <a:pt x="235390" y="1122629"/>
                </a:cubicBezTo>
                <a:cubicBezTo>
                  <a:pt x="240257" y="1126279"/>
                  <a:pt x="287931" y="1163082"/>
                  <a:pt x="298765" y="1167897"/>
                </a:cubicBezTo>
                <a:cubicBezTo>
                  <a:pt x="316206" y="1175648"/>
                  <a:pt x="334978" y="1179968"/>
                  <a:pt x="353085" y="1186003"/>
                </a:cubicBezTo>
                <a:cubicBezTo>
                  <a:pt x="395506" y="1200143"/>
                  <a:pt x="415830" y="1208169"/>
                  <a:pt x="470780" y="1213164"/>
                </a:cubicBezTo>
                <a:lnTo>
                  <a:pt x="570369" y="1222217"/>
                </a:lnTo>
                <a:cubicBezTo>
                  <a:pt x="597561" y="1224936"/>
                  <a:pt x="624690" y="1228253"/>
                  <a:pt x="651850" y="1231271"/>
                </a:cubicBezTo>
                <a:cubicBezTo>
                  <a:pt x="843025" y="1225809"/>
                  <a:pt x="903272" y="1232755"/>
                  <a:pt x="1050202" y="1213164"/>
                </a:cubicBezTo>
                <a:cubicBezTo>
                  <a:pt x="1068398" y="1210738"/>
                  <a:pt x="1086462" y="1207394"/>
                  <a:pt x="1104523" y="1204110"/>
                </a:cubicBezTo>
                <a:cubicBezTo>
                  <a:pt x="1126405" y="1200131"/>
                  <a:pt x="1163637" y="1192713"/>
                  <a:pt x="1186004" y="1186003"/>
                </a:cubicBezTo>
                <a:cubicBezTo>
                  <a:pt x="1204285" y="1180519"/>
                  <a:pt x="1240325" y="1167897"/>
                  <a:pt x="1240325" y="1167897"/>
                </a:cubicBezTo>
                <a:lnTo>
                  <a:pt x="1294646" y="1131683"/>
                </a:lnTo>
                <a:cubicBezTo>
                  <a:pt x="1303699" y="1125647"/>
                  <a:pt x="1311484" y="1117017"/>
                  <a:pt x="1321806" y="1113576"/>
                </a:cubicBezTo>
                <a:lnTo>
                  <a:pt x="1348967" y="1104522"/>
                </a:lnTo>
                <a:cubicBezTo>
                  <a:pt x="1358020" y="1095469"/>
                  <a:pt x="1366291" y="1085559"/>
                  <a:pt x="1376127" y="1077362"/>
                </a:cubicBezTo>
                <a:cubicBezTo>
                  <a:pt x="1409162" y="1049833"/>
                  <a:pt x="1401216" y="1069678"/>
                  <a:pt x="1430448" y="1032095"/>
                </a:cubicBezTo>
                <a:cubicBezTo>
                  <a:pt x="1443809" y="1014917"/>
                  <a:pt x="1466662" y="977774"/>
                  <a:pt x="1466662" y="977774"/>
                </a:cubicBezTo>
                <a:cubicBezTo>
                  <a:pt x="1469680" y="968720"/>
                  <a:pt x="1471956" y="959385"/>
                  <a:pt x="1475715" y="950613"/>
                </a:cubicBezTo>
                <a:cubicBezTo>
                  <a:pt x="1489497" y="918455"/>
                  <a:pt x="1493747" y="914513"/>
                  <a:pt x="1511929" y="887239"/>
                </a:cubicBezTo>
                <a:cubicBezTo>
                  <a:pt x="1514947" y="878186"/>
                  <a:pt x="1518667" y="869337"/>
                  <a:pt x="1520982" y="860079"/>
                </a:cubicBezTo>
                <a:cubicBezTo>
                  <a:pt x="1531352" y="818598"/>
                  <a:pt x="1533591" y="786372"/>
                  <a:pt x="1539089" y="742384"/>
                </a:cubicBezTo>
                <a:cubicBezTo>
                  <a:pt x="1534512" y="655415"/>
                  <a:pt x="1529956" y="542409"/>
                  <a:pt x="1520982" y="452673"/>
                </a:cubicBezTo>
                <a:cubicBezTo>
                  <a:pt x="1518859" y="431440"/>
                  <a:pt x="1515174" y="410390"/>
                  <a:pt x="1511929" y="389299"/>
                </a:cubicBezTo>
                <a:cubicBezTo>
                  <a:pt x="1509138" y="371156"/>
                  <a:pt x="1506858" y="352898"/>
                  <a:pt x="1502876" y="334978"/>
                </a:cubicBezTo>
                <a:cubicBezTo>
                  <a:pt x="1500806" y="325662"/>
                  <a:pt x="1501588" y="313364"/>
                  <a:pt x="1493822" y="307817"/>
                </a:cubicBezTo>
                <a:cubicBezTo>
                  <a:pt x="1478291" y="296723"/>
                  <a:pt x="1439501" y="289710"/>
                  <a:pt x="1439501" y="289710"/>
                </a:cubicBezTo>
              </a:path>
            </a:pathLst>
          </a:custGeom>
          <a:noFill/>
          <a:ln w="381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9" name="Google Shape;339;p15"/>
          <p:cNvSpPr/>
          <p:nvPr/>
        </p:nvSpPr>
        <p:spPr>
          <a:xfrm>
            <a:off x="9279802" y="2163778"/>
            <a:ext cx="1249378" cy="1982709"/>
          </a:xfrm>
          <a:custGeom>
            <a:avLst/>
            <a:gdLst/>
            <a:ahLst/>
            <a:cxnLst/>
            <a:rect l="l" t="t" r="r" b="b"/>
            <a:pathLst>
              <a:path w="1249378" h="1982709" extrusionOk="0">
                <a:moveTo>
                  <a:pt x="769545" y="0"/>
                </a:moveTo>
                <a:cubicBezTo>
                  <a:pt x="748420" y="12071"/>
                  <a:pt x="727932" y="25333"/>
                  <a:pt x="706170" y="36214"/>
                </a:cubicBezTo>
                <a:cubicBezTo>
                  <a:pt x="697634" y="40482"/>
                  <a:pt x="687546" y="41000"/>
                  <a:pt x="679010" y="45268"/>
                </a:cubicBezTo>
                <a:cubicBezTo>
                  <a:pt x="608808" y="80368"/>
                  <a:pt x="692956" y="49671"/>
                  <a:pt x="624689" y="72428"/>
                </a:cubicBezTo>
                <a:cubicBezTo>
                  <a:pt x="612618" y="84499"/>
                  <a:pt x="601437" y="97532"/>
                  <a:pt x="588475" y="108642"/>
                </a:cubicBezTo>
                <a:cubicBezTo>
                  <a:pt x="580214" y="115723"/>
                  <a:pt x="569009" y="119055"/>
                  <a:pt x="561315" y="126749"/>
                </a:cubicBezTo>
                <a:cubicBezTo>
                  <a:pt x="553621" y="134443"/>
                  <a:pt x="550902" y="146215"/>
                  <a:pt x="543208" y="153909"/>
                </a:cubicBezTo>
                <a:cubicBezTo>
                  <a:pt x="535514" y="161603"/>
                  <a:pt x="524407" y="165050"/>
                  <a:pt x="516048" y="172016"/>
                </a:cubicBezTo>
                <a:cubicBezTo>
                  <a:pt x="506212" y="180213"/>
                  <a:pt x="498723" y="190979"/>
                  <a:pt x="488887" y="199176"/>
                </a:cubicBezTo>
                <a:cubicBezTo>
                  <a:pt x="448069" y="233191"/>
                  <a:pt x="451422" y="205580"/>
                  <a:pt x="407406" y="271604"/>
                </a:cubicBezTo>
                <a:lnTo>
                  <a:pt x="371192" y="325925"/>
                </a:lnTo>
                <a:lnTo>
                  <a:pt x="353085" y="353085"/>
                </a:lnTo>
                <a:cubicBezTo>
                  <a:pt x="331858" y="416769"/>
                  <a:pt x="359481" y="338166"/>
                  <a:pt x="325925" y="416460"/>
                </a:cubicBezTo>
                <a:cubicBezTo>
                  <a:pt x="303436" y="468933"/>
                  <a:pt x="333560" y="418588"/>
                  <a:pt x="298764" y="470780"/>
                </a:cubicBezTo>
                <a:cubicBezTo>
                  <a:pt x="292728" y="488887"/>
                  <a:pt x="285286" y="506584"/>
                  <a:pt x="280657" y="525101"/>
                </a:cubicBezTo>
                <a:cubicBezTo>
                  <a:pt x="277639" y="537172"/>
                  <a:pt x="275179" y="549397"/>
                  <a:pt x="271604" y="561315"/>
                </a:cubicBezTo>
                <a:cubicBezTo>
                  <a:pt x="266120" y="579597"/>
                  <a:pt x="259533" y="597529"/>
                  <a:pt x="253497" y="615636"/>
                </a:cubicBezTo>
                <a:lnTo>
                  <a:pt x="208230" y="751438"/>
                </a:lnTo>
                <a:lnTo>
                  <a:pt x="190123" y="805759"/>
                </a:lnTo>
                <a:cubicBezTo>
                  <a:pt x="187105" y="814812"/>
                  <a:pt x="186363" y="824979"/>
                  <a:pt x="181069" y="832919"/>
                </a:cubicBezTo>
                <a:lnTo>
                  <a:pt x="144855" y="887240"/>
                </a:lnTo>
                <a:cubicBezTo>
                  <a:pt x="141837" y="896293"/>
                  <a:pt x="140070" y="905864"/>
                  <a:pt x="135802" y="914400"/>
                </a:cubicBezTo>
                <a:cubicBezTo>
                  <a:pt x="90345" y="1005316"/>
                  <a:pt x="147199" y="866680"/>
                  <a:pt x="99588" y="977774"/>
                </a:cubicBezTo>
                <a:cubicBezTo>
                  <a:pt x="95829" y="986546"/>
                  <a:pt x="94294" y="996163"/>
                  <a:pt x="90535" y="1004935"/>
                </a:cubicBezTo>
                <a:cubicBezTo>
                  <a:pt x="85219" y="1017340"/>
                  <a:pt x="77745" y="1028744"/>
                  <a:pt x="72428" y="1041149"/>
                </a:cubicBezTo>
                <a:cubicBezTo>
                  <a:pt x="68669" y="1049920"/>
                  <a:pt x="67642" y="1059773"/>
                  <a:pt x="63374" y="1068309"/>
                </a:cubicBezTo>
                <a:cubicBezTo>
                  <a:pt x="58508" y="1078041"/>
                  <a:pt x="51303" y="1086416"/>
                  <a:pt x="45267" y="1095470"/>
                </a:cubicBezTo>
                <a:cubicBezTo>
                  <a:pt x="23561" y="1160590"/>
                  <a:pt x="49896" y="1079269"/>
                  <a:pt x="27160" y="1158844"/>
                </a:cubicBezTo>
                <a:cubicBezTo>
                  <a:pt x="15658" y="1199100"/>
                  <a:pt x="18484" y="1175062"/>
                  <a:pt x="9053" y="1222218"/>
                </a:cubicBezTo>
                <a:cubicBezTo>
                  <a:pt x="5453" y="1240218"/>
                  <a:pt x="3018" y="1258432"/>
                  <a:pt x="0" y="1276539"/>
                </a:cubicBezTo>
                <a:cubicBezTo>
                  <a:pt x="5042" y="1372334"/>
                  <a:pt x="2840" y="1427961"/>
                  <a:pt x="18107" y="1511929"/>
                </a:cubicBezTo>
                <a:cubicBezTo>
                  <a:pt x="19766" y="1521051"/>
                  <a:pt x="30671" y="1564218"/>
                  <a:pt x="36214" y="1575303"/>
                </a:cubicBezTo>
                <a:cubicBezTo>
                  <a:pt x="41080" y="1585035"/>
                  <a:pt x="48285" y="1593410"/>
                  <a:pt x="54321" y="1602464"/>
                </a:cubicBezTo>
                <a:cubicBezTo>
                  <a:pt x="57339" y="1611517"/>
                  <a:pt x="58639" y="1621338"/>
                  <a:pt x="63374" y="1629624"/>
                </a:cubicBezTo>
                <a:cubicBezTo>
                  <a:pt x="94383" y="1683890"/>
                  <a:pt x="83118" y="1648542"/>
                  <a:pt x="117695" y="1692998"/>
                </a:cubicBezTo>
                <a:cubicBezTo>
                  <a:pt x="131056" y="1710176"/>
                  <a:pt x="141838" y="1729212"/>
                  <a:pt x="153909" y="1747319"/>
                </a:cubicBezTo>
                <a:cubicBezTo>
                  <a:pt x="159945" y="1756372"/>
                  <a:pt x="164322" y="1766785"/>
                  <a:pt x="172016" y="1774479"/>
                </a:cubicBezTo>
                <a:cubicBezTo>
                  <a:pt x="181069" y="1783533"/>
                  <a:pt x="191068" y="1791731"/>
                  <a:pt x="199176" y="1801640"/>
                </a:cubicBezTo>
                <a:cubicBezTo>
                  <a:pt x="219521" y="1826506"/>
                  <a:pt x="249831" y="1877253"/>
                  <a:pt x="280657" y="1901228"/>
                </a:cubicBezTo>
                <a:cubicBezTo>
                  <a:pt x="297835" y="1914589"/>
                  <a:pt x="316871" y="1925371"/>
                  <a:pt x="334978" y="1937442"/>
                </a:cubicBezTo>
                <a:cubicBezTo>
                  <a:pt x="344032" y="1943478"/>
                  <a:pt x="351816" y="1952108"/>
                  <a:pt x="362139" y="1955549"/>
                </a:cubicBezTo>
                <a:lnTo>
                  <a:pt x="416459" y="1973656"/>
                </a:lnTo>
                <a:lnTo>
                  <a:pt x="443620" y="1982709"/>
                </a:lnTo>
                <a:cubicBezTo>
                  <a:pt x="471589" y="1980961"/>
                  <a:pt x="574797" y="1983312"/>
                  <a:pt x="624689" y="1964602"/>
                </a:cubicBezTo>
                <a:cubicBezTo>
                  <a:pt x="656506" y="1952670"/>
                  <a:pt x="688149" y="1928331"/>
                  <a:pt x="715224" y="1910281"/>
                </a:cubicBezTo>
                <a:lnTo>
                  <a:pt x="742384" y="1892174"/>
                </a:lnTo>
                <a:cubicBezTo>
                  <a:pt x="751438" y="1886138"/>
                  <a:pt x="761851" y="1881762"/>
                  <a:pt x="769545" y="1874068"/>
                </a:cubicBezTo>
                <a:cubicBezTo>
                  <a:pt x="806248" y="1837364"/>
                  <a:pt x="785253" y="1852633"/>
                  <a:pt x="832919" y="1828800"/>
                </a:cubicBezTo>
                <a:cubicBezTo>
                  <a:pt x="838955" y="1819747"/>
                  <a:pt x="843797" y="1809772"/>
                  <a:pt x="851026" y="1801640"/>
                </a:cubicBezTo>
                <a:cubicBezTo>
                  <a:pt x="868039" y="1782501"/>
                  <a:pt x="889983" y="1767805"/>
                  <a:pt x="905347" y="1747319"/>
                </a:cubicBezTo>
                <a:cubicBezTo>
                  <a:pt x="945566" y="1693693"/>
                  <a:pt x="924135" y="1723663"/>
                  <a:pt x="968721" y="1656784"/>
                </a:cubicBezTo>
                <a:cubicBezTo>
                  <a:pt x="974757" y="1647731"/>
                  <a:pt x="979134" y="1637318"/>
                  <a:pt x="986828" y="1629624"/>
                </a:cubicBezTo>
                <a:cubicBezTo>
                  <a:pt x="995881" y="1620571"/>
                  <a:pt x="1006546" y="1612883"/>
                  <a:pt x="1013988" y="1602464"/>
                </a:cubicBezTo>
                <a:cubicBezTo>
                  <a:pt x="1035438" y="1572434"/>
                  <a:pt x="1028481" y="1568645"/>
                  <a:pt x="1041148" y="1539089"/>
                </a:cubicBezTo>
                <a:cubicBezTo>
                  <a:pt x="1046464" y="1526684"/>
                  <a:pt x="1054243" y="1515406"/>
                  <a:pt x="1059255" y="1502875"/>
                </a:cubicBezTo>
                <a:cubicBezTo>
                  <a:pt x="1091577" y="1422071"/>
                  <a:pt x="1060633" y="1473649"/>
                  <a:pt x="1095469" y="1421394"/>
                </a:cubicBezTo>
                <a:cubicBezTo>
                  <a:pt x="1100062" y="1403023"/>
                  <a:pt x="1105785" y="1376200"/>
                  <a:pt x="1113576" y="1358020"/>
                </a:cubicBezTo>
                <a:cubicBezTo>
                  <a:pt x="1118892" y="1345615"/>
                  <a:pt x="1126944" y="1334443"/>
                  <a:pt x="1131683" y="1321806"/>
                </a:cubicBezTo>
                <a:cubicBezTo>
                  <a:pt x="1136052" y="1310155"/>
                  <a:pt x="1137161" y="1297510"/>
                  <a:pt x="1140737" y="1285592"/>
                </a:cubicBezTo>
                <a:cubicBezTo>
                  <a:pt x="1146222" y="1267311"/>
                  <a:pt x="1152808" y="1249379"/>
                  <a:pt x="1158844" y="1231272"/>
                </a:cubicBezTo>
                <a:cubicBezTo>
                  <a:pt x="1161862" y="1222218"/>
                  <a:pt x="1166025" y="1213469"/>
                  <a:pt x="1167897" y="1204111"/>
                </a:cubicBezTo>
                <a:lnTo>
                  <a:pt x="1195057" y="1068309"/>
                </a:lnTo>
                <a:cubicBezTo>
                  <a:pt x="1195063" y="1068281"/>
                  <a:pt x="1213160" y="977802"/>
                  <a:pt x="1213164" y="977774"/>
                </a:cubicBezTo>
                <a:cubicBezTo>
                  <a:pt x="1216182" y="956649"/>
                  <a:pt x="1218710" y="935449"/>
                  <a:pt x="1222218" y="914400"/>
                </a:cubicBezTo>
                <a:cubicBezTo>
                  <a:pt x="1224748" y="899222"/>
                  <a:pt x="1228741" y="884311"/>
                  <a:pt x="1231271" y="869133"/>
                </a:cubicBezTo>
                <a:cubicBezTo>
                  <a:pt x="1241280" y="809077"/>
                  <a:pt x="1242940" y="779604"/>
                  <a:pt x="1249378" y="715224"/>
                </a:cubicBezTo>
                <a:cubicBezTo>
                  <a:pt x="1246360" y="606582"/>
                  <a:pt x="1247718" y="497731"/>
                  <a:pt x="1240325" y="389299"/>
                </a:cubicBezTo>
                <a:cubicBezTo>
                  <a:pt x="1237434" y="346901"/>
                  <a:pt x="1223365" y="325414"/>
                  <a:pt x="1213164" y="289711"/>
                </a:cubicBezTo>
                <a:cubicBezTo>
                  <a:pt x="1209746" y="277747"/>
                  <a:pt x="1208897" y="264983"/>
                  <a:pt x="1204111" y="253497"/>
                </a:cubicBezTo>
                <a:cubicBezTo>
                  <a:pt x="1193729" y="228581"/>
                  <a:pt x="1186983" y="200157"/>
                  <a:pt x="1167897" y="181070"/>
                </a:cubicBezTo>
                <a:cubicBezTo>
                  <a:pt x="1158844" y="172016"/>
                  <a:pt x="1150843" y="161770"/>
                  <a:pt x="1140737" y="153909"/>
                </a:cubicBezTo>
                <a:cubicBezTo>
                  <a:pt x="1079407" y="106207"/>
                  <a:pt x="1103263" y="129909"/>
                  <a:pt x="1050202" y="99588"/>
                </a:cubicBezTo>
                <a:cubicBezTo>
                  <a:pt x="1001062" y="71508"/>
                  <a:pt x="1045678" y="89026"/>
                  <a:pt x="995881" y="72428"/>
                </a:cubicBezTo>
                <a:cubicBezTo>
                  <a:pt x="986828" y="66392"/>
                  <a:pt x="978453" y="59187"/>
                  <a:pt x="968721" y="54321"/>
                </a:cubicBezTo>
                <a:cubicBezTo>
                  <a:pt x="960185" y="50053"/>
                  <a:pt x="950736" y="47890"/>
                  <a:pt x="941560" y="45268"/>
                </a:cubicBezTo>
                <a:cubicBezTo>
                  <a:pt x="899075" y="33129"/>
                  <a:pt x="883803" y="32249"/>
                  <a:pt x="832919" y="27161"/>
                </a:cubicBezTo>
                <a:cubicBezTo>
                  <a:pt x="739873" y="17856"/>
                  <a:pt x="759072" y="18107"/>
                  <a:pt x="715224" y="18107"/>
                </a:cubicBezTo>
              </a:path>
            </a:pathLst>
          </a:cu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0" name="Google Shape;340;p15"/>
          <p:cNvSpPr/>
          <p:nvPr/>
        </p:nvSpPr>
        <p:spPr>
          <a:xfrm>
            <a:off x="5631255" y="4282289"/>
            <a:ext cx="1855961" cy="1629624"/>
          </a:xfrm>
          <a:custGeom>
            <a:avLst/>
            <a:gdLst/>
            <a:ahLst/>
            <a:cxnLst/>
            <a:rect l="l" t="t" r="r" b="b"/>
            <a:pathLst>
              <a:path w="1855961" h="1629624" extrusionOk="0">
                <a:moveTo>
                  <a:pt x="1213165" y="9054"/>
                </a:moveTo>
                <a:cubicBezTo>
                  <a:pt x="1166389" y="13581"/>
                  <a:pt x="1261255" y="5492"/>
                  <a:pt x="968721" y="27161"/>
                </a:cubicBezTo>
                <a:cubicBezTo>
                  <a:pt x="938475" y="29401"/>
                  <a:pt x="908365" y="33196"/>
                  <a:pt x="878187" y="36214"/>
                </a:cubicBezTo>
                <a:cubicBezTo>
                  <a:pt x="869133" y="39232"/>
                  <a:pt x="858967" y="39973"/>
                  <a:pt x="851026" y="45267"/>
                </a:cubicBezTo>
                <a:cubicBezTo>
                  <a:pt x="821273" y="65102"/>
                  <a:pt x="826633" y="74539"/>
                  <a:pt x="805759" y="99588"/>
                </a:cubicBezTo>
                <a:cubicBezTo>
                  <a:pt x="797562" y="109424"/>
                  <a:pt x="787652" y="117695"/>
                  <a:pt x="778598" y="126749"/>
                </a:cubicBezTo>
                <a:cubicBezTo>
                  <a:pt x="775580" y="135802"/>
                  <a:pt x="774179" y="145567"/>
                  <a:pt x="769545" y="153909"/>
                </a:cubicBezTo>
                <a:cubicBezTo>
                  <a:pt x="769539" y="153919"/>
                  <a:pt x="724281" y="221805"/>
                  <a:pt x="715224" y="235390"/>
                </a:cubicBezTo>
                <a:lnTo>
                  <a:pt x="697117" y="262551"/>
                </a:lnTo>
                <a:lnTo>
                  <a:pt x="679010" y="289711"/>
                </a:lnTo>
                <a:cubicBezTo>
                  <a:pt x="645996" y="388755"/>
                  <a:pt x="698647" y="238737"/>
                  <a:pt x="651850" y="344032"/>
                </a:cubicBezTo>
                <a:cubicBezTo>
                  <a:pt x="644098" y="361473"/>
                  <a:pt x="639779" y="380246"/>
                  <a:pt x="633743" y="398353"/>
                </a:cubicBezTo>
                <a:cubicBezTo>
                  <a:pt x="630725" y="407406"/>
                  <a:pt x="632630" y="420220"/>
                  <a:pt x="624690" y="425513"/>
                </a:cubicBezTo>
                <a:cubicBezTo>
                  <a:pt x="581648" y="454207"/>
                  <a:pt x="607851" y="440180"/>
                  <a:pt x="543208" y="461727"/>
                </a:cubicBezTo>
                <a:cubicBezTo>
                  <a:pt x="528535" y="466618"/>
                  <a:pt x="493634" y="479022"/>
                  <a:pt x="479834" y="479834"/>
                </a:cubicBezTo>
                <a:cubicBezTo>
                  <a:pt x="389405" y="485153"/>
                  <a:pt x="298765" y="485869"/>
                  <a:pt x="208230" y="488887"/>
                </a:cubicBezTo>
                <a:cubicBezTo>
                  <a:pt x="196631" y="491787"/>
                  <a:pt x="157841" y="500501"/>
                  <a:pt x="144856" y="506994"/>
                </a:cubicBezTo>
                <a:cubicBezTo>
                  <a:pt x="135124" y="511860"/>
                  <a:pt x="126749" y="519065"/>
                  <a:pt x="117695" y="525101"/>
                </a:cubicBezTo>
                <a:cubicBezTo>
                  <a:pt x="111660" y="534154"/>
                  <a:pt x="105913" y="543407"/>
                  <a:pt x="99589" y="552261"/>
                </a:cubicBezTo>
                <a:cubicBezTo>
                  <a:pt x="43435" y="630877"/>
                  <a:pt x="96997" y="551620"/>
                  <a:pt x="54321" y="615636"/>
                </a:cubicBezTo>
                <a:cubicBezTo>
                  <a:pt x="51303" y="624689"/>
                  <a:pt x="49027" y="634025"/>
                  <a:pt x="45268" y="642796"/>
                </a:cubicBezTo>
                <a:cubicBezTo>
                  <a:pt x="39952" y="655201"/>
                  <a:pt x="31429" y="666206"/>
                  <a:pt x="27161" y="679010"/>
                </a:cubicBezTo>
                <a:cubicBezTo>
                  <a:pt x="19291" y="702619"/>
                  <a:pt x="16924" y="727830"/>
                  <a:pt x="9054" y="751438"/>
                </a:cubicBezTo>
                <a:lnTo>
                  <a:pt x="0" y="778598"/>
                </a:lnTo>
                <a:cubicBezTo>
                  <a:pt x="4351" y="848218"/>
                  <a:pt x="3319" y="911231"/>
                  <a:pt x="18107" y="977774"/>
                </a:cubicBezTo>
                <a:cubicBezTo>
                  <a:pt x="20177" y="987090"/>
                  <a:pt x="22893" y="996399"/>
                  <a:pt x="27161" y="1004935"/>
                </a:cubicBezTo>
                <a:cubicBezTo>
                  <a:pt x="36671" y="1023954"/>
                  <a:pt x="56048" y="1046516"/>
                  <a:pt x="72428" y="1059256"/>
                </a:cubicBezTo>
                <a:cubicBezTo>
                  <a:pt x="89606" y="1072616"/>
                  <a:pt x="109340" y="1082412"/>
                  <a:pt x="126749" y="1095469"/>
                </a:cubicBezTo>
                <a:cubicBezTo>
                  <a:pt x="138820" y="1104523"/>
                  <a:pt x="150408" y="1114260"/>
                  <a:pt x="162963" y="1122630"/>
                </a:cubicBezTo>
                <a:cubicBezTo>
                  <a:pt x="226367" y="1164899"/>
                  <a:pt x="188143" y="1134148"/>
                  <a:pt x="235391" y="1167897"/>
                </a:cubicBezTo>
                <a:cubicBezTo>
                  <a:pt x="270779" y="1193174"/>
                  <a:pt x="276045" y="1201805"/>
                  <a:pt x="316872" y="1222218"/>
                </a:cubicBezTo>
                <a:cubicBezTo>
                  <a:pt x="325408" y="1226486"/>
                  <a:pt x="335344" y="1227322"/>
                  <a:pt x="344032" y="1231271"/>
                </a:cubicBezTo>
                <a:cubicBezTo>
                  <a:pt x="368605" y="1242440"/>
                  <a:pt x="390853" y="1258949"/>
                  <a:pt x="416460" y="1267485"/>
                </a:cubicBezTo>
                <a:cubicBezTo>
                  <a:pt x="425513" y="1270503"/>
                  <a:pt x="434932" y="1272590"/>
                  <a:pt x="443620" y="1276539"/>
                </a:cubicBezTo>
                <a:cubicBezTo>
                  <a:pt x="468193" y="1287709"/>
                  <a:pt x="490986" y="1302728"/>
                  <a:pt x="516048" y="1312753"/>
                </a:cubicBezTo>
                <a:cubicBezTo>
                  <a:pt x="584424" y="1340104"/>
                  <a:pt x="545543" y="1326917"/>
                  <a:pt x="633743" y="1348966"/>
                </a:cubicBezTo>
                <a:lnTo>
                  <a:pt x="669957" y="1358020"/>
                </a:lnTo>
                <a:lnTo>
                  <a:pt x="706171" y="1367073"/>
                </a:lnTo>
                <a:cubicBezTo>
                  <a:pt x="766882" y="1397428"/>
                  <a:pt x="716968" y="1375744"/>
                  <a:pt x="778598" y="1394234"/>
                </a:cubicBezTo>
                <a:cubicBezTo>
                  <a:pt x="796879" y="1399719"/>
                  <a:pt x="814402" y="1407712"/>
                  <a:pt x="832919" y="1412341"/>
                </a:cubicBezTo>
                <a:cubicBezTo>
                  <a:pt x="857062" y="1418377"/>
                  <a:pt x="881738" y="1422579"/>
                  <a:pt x="905347" y="1430448"/>
                </a:cubicBezTo>
                <a:cubicBezTo>
                  <a:pt x="914400" y="1433466"/>
                  <a:pt x="923736" y="1435742"/>
                  <a:pt x="932507" y="1439501"/>
                </a:cubicBezTo>
                <a:cubicBezTo>
                  <a:pt x="944912" y="1444817"/>
                  <a:pt x="956084" y="1452869"/>
                  <a:pt x="968721" y="1457608"/>
                </a:cubicBezTo>
                <a:cubicBezTo>
                  <a:pt x="980372" y="1461977"/>
                  <a:pt x="993017" y="1463086"/>
                  <a:pt x="1004935" y="1466661"/>
                </a:cubicBezTo>
                <a:cubicBezTo>
                  <a:pt x="1023217" y="1472145"/>
                  <a:pt x="1040429" y="1481630"/>
                  <a:pt x="1059256" y="1484768"/>
                </a:cubicBezTo>
                <a:lnTo>
                  <a:pt x="1113577" y="1493822"/>
                </a:lnTo>
                <a:cubicBezTo>
                  <a:pt x="1155783" y="1500153"/>
                  <a:pt x="1198921" y="1501578"/>
                  <a:pt x="1240325" y="1511929"/>
                </a:cubicBezTo>
                <a:cubicBezTo>
                  <a:pt x="1322011" y="1532351"/>
                  <a:pt x="1289144" y="1522167"/>
                  <a:pt x="1339913" y="1539089"/>
                </a:cubicBezTo>
                <a:cubicBezTo>
                  <a:pt x="1348967" y="1545125"/>
                  <a:pt x="1357131" y="1552777"/>
                  <a:pt x="1367074" y="1557196"/>
                </a:cubicBezTo>
                <a:cubicBezTo>
                  <a:pt x="1384515" y="1564948"/>
                  <a:pt x="1403288" y="1569267"/>
                  <a:pt x="1421395" y="1575303"/>
                </a:cubicBezTo>
                <a:cubicBezTo>
                  <a:pt x="1430448" y="1578321"/>
                  <a:pt x="1440019" y="1580089"/>
                  <a:pt x="1448555" y="1584357"/>
                </a:cubicBezTo>
                <a:cubicBezTo>
                  <a:pt x="1460626" y="1590392"/>
                  <a:pt x="1472238" y="1597451"/>
                  <a:pt x="1484769" y="1602463"/>
                </a:cubicBezTo>
                <a:cubicBezTo>
                  <a:pt x="1502490" y="1609551"/>
                  <a:pt x="1520983" y="1614534"/>
                  <a:pt x="1539090" y="1620570"/>
                </a:cubicBezTo>
                <a:lnTo>
                  <a:pt x="1566250" y="1629624"/>
                </a:lnTo>
                <a:cubicBezTo>
                  <a:pt x="1605482" y="1626606"/>
                  <a:pt x="1645196" y="1627408"/>
                  <a:pt x="1683945" y="1620570"/>
                </a:cubicBezTo>
                <a:cubicBezTo>
                  <a:pt x="1699565" y="1617813"/>
                  <a:pt x="1733378" y="1593651"/>
                  <a:pt x="1747319" y="1584357"/>
                </a:cubicBezTo>
                <a:cubicBezTo>
                  <a:pt x="1753355" y="1575303"/>
                  <a:pt x="1761007" y="1567139"/>
                  <a:pt x="1765426" y="1557196"/>
                </a:cubicBezTo>
                <a:cubicBezTo>
                  <a:pt x="1773178" y="1539755"/>
                  <a:pt x="1772946" y="1518756"/>
                  <a:pt x="1783533" y="1502875"/>
                </a:cubicBezTo>
                <a:cubicBezTo>
                  <a:pt x="1789569" y="1493822"/>
                  <a:pt x="1797221" y="1485658"/>
                  <a:pt x="1801640" y="1475715"/>
                </a:cubicBezTo>
                <a:cubicBezTo>
                  <a:pt x="1809392" y="1458274"/>
                  <a:pt x="1813711" y="1439501"/>
                  <a:pt x="1819747" y="1421394"/>
                </a:cubicBezTo>
                <a:lnTo>
                  <a:pt x="1828800" y="1394234"/>
                </a:lnTo>
                <a:cubicBezTo>
                  <a:pt x="1831818" y="1385180"/>
                  <a:pt x="1835539" y="1376332"/>
                  <a:pt x="1837854" y="1367073"/>
                </a:cubicBezTo>
                <a:lnTo>
                  <a:pt x="1846907" y="1330860"/>
                </a:lnTo>
                <a:cubicBezTo>
                  <a:pt x="1849925" y="1300682"/>
                  <a:pt x="1855961" y="1270654"/>
                  <a:pt x="1855961" y="1240325"/>
                </a:cubicBezTo>
                <a:cubicBezTo>
                  <a:pt x="1855961" y="1227565"/>
                  <a:pt x="1843332" y="1110153"/>
                  <a:pt x="1837854" y="1086416"/>
                </a:cubicBezTo>
                <a:cubicBezTo>
                  <a:pt x="1833562" y="1067818"/>
                  <a:pt x="1830334" y="1047976"/>
                  <a:pt x="1819747" y="1032095"/>
                </a:cubicBezTo>
                <a:cubicBezTo>
                  <a:pt x="1768443" y="955140"/>
                  <a:pt x="1852945" y="1074347"/>
                  <a:pt x="1747319" y="968721"/>
                </a:cubicBezTo>
                <a:cubicBezTo>
                  <a:pt x="1738266" y="959668"/>
                  <a:pt x="1730265" y="949421"/>
                  <a:pt x="1720159" y="941561"/>
                </a:cubicBezTo>
                <a:cubicBezTo>
                  <a:pt x="1702981" y="928200"/>
                  <a:pt x="1681226" y="920735"/>
                  <a:pt x="1665838" y="905347"/>
                </a:cubicBezTo>
                <a:cubicBezTo>
                  <a:pt x="1610552" y="850059"/>
                  <a:pt x="1670981" y="906939"/>
                  <a:pt x="1584357" y="841972"/>
                </a:cubicBezTo>
                <a:cubicBezTo>
                  <a:pt x="1530731" y="801753"/>
                  <a:pt x="1560701" y="823184"/>
                  <a:pt x="1493822" y="778598"/>
                </a:cubicBezTo>
                <a:cubicBezTo>
                  <a:pt x="1484769" y="772562"/>
                  <a:pt x="1474356" y="768185"/>
                  <a:pt x="1466662" y="760491"/>
                </a:cubicBezTo>
                <a:lnTo>
                  <a:pt x="1412341" y="706170"/>
                </a:lnTo>
                <a:lnTo>
                  <a:pt x="1385181" y="679010"/>
                </a:lnTo>
                <a:cubicBezTo>
                  <a:pt x="1314473" y="466885"/>
                  <a:pt x="1376472" y="670906"/>
                  <a:pt x="1358020" y="135802"/>
                </a:cubicBezTo>
                <a:cubicBezTo>
                  <a:pt x="1357591" y="123367"/>
                  <a:pt x="1352542" y="111506"/>
                  <a:pt x="1348967" y="99588"/>
                </a:cubicBezTo>
                <a:cubicBezTo>
                  <a:pt x="1339167" y="66920"/>
                  <a:pt x="1336068" y="36090"/>
                  <a:pt x="1303699" y="18107"/>
                </a:cubicBezTo>
                <a:cubicBezTo>
                  <a:pt x="1287015" y="8838"/>
                  <a:pt x="1249379" y="0"/>
                  <a:pt x="1249379" y="0"/>
                </a:cubicBezTo>
                <a:cubicBezTo>
                  <a:pt x="1198193" y="10238"/>
                  <a:pt x="1259941" y="4527"/>
                  <a:pt x="1213165" y="9054"/>
                </a:cubicBezTo>
                <a:close/>
              </a:path>
            </a:pathLst>
          </a:custGeom>
          <a:noFill/>
          <a:ln w="381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1" name="Google Shape;341;p15"/>
          <p:cNvSpPr/>
          <p:nvPr/>
        </p:nvSpPr>
        <p:spPr>
          <a:xfrm>
            <a:off x="7040359" y="3847723"/>
            <a:ext cx="2121748" cy="1955548"/>
          </a:xfrm>
          <a:custGeom>
            <a:avLst/>
            <a:gdLst/>
            <a:ahLst/>
            <a:cxnLst/>
            <a:rect l="l" t="t" r="r" b="b"/>
            <a:pathLst>
              <a:path w="2121748" h="1955548" extrusionOk="0">
                <a:moveTo>
                  <a:pt x="845209" y="108641"/>
                </a:moveTo>
                <a:cubicBezTo>
                  <a:pt x="825593" y="101096"/>
                  <a:pt x="778243" y="77866"/>
                  <a:pt x="754675" y="72427"/>
                </a:cubicBezTo>
                <a:cubicBezTo>
                  <a:pt x="724687" y="65507"/>
                  <a:pt x="694318" y="60357"/>
                  <a:pt x="664140" y="54321"/>
                </a:cubicBezTo>
                <a:lnTo>
                  <a:pt x="618873" y="45267"/>
                </a:lnTo>
                <a:cubicBezTo>
                  <a:pt x="603784" y="42249"/>
                  <a:pt x="588534" y="39946"/>
                  <a:pt x="573605" y="36214"/>
                </a:cubicBezTo>
                <a:cubicBezTo>
                  <a:pt x="561534" y="33196"/>
                  <a:pt x="549633" y="29386"/>
                  <a:pt x="537391" y="27160"/>
                </a:cubicBezTo>
                <a:cubicBezTo>
                  <a:pt x="516396" y="23343"/>
                  <a:pt x="495191" y="20754"/>
                  <a:pt x="474017" y="18107"/>
                </a:cubicBezTo>
                <a:cubicBezTo>
                  <a:pt x="377567" y="6051"/>
                  <a:pt x="369798" y="7537"/>
                  <a:pt x="256734" y="0"/>
                </a:cubicBezTo>
                <a:cubicBezTo>
                  <a:pt x="244663" y="3018"/>
                  <a:pt x="232762" y="6827"/>
                  <a:pt x="220520" y="9053"/>
                </a:cubicBezTo>
                <a:cubicBezTo>
                  <a:pt x="128976" y="25697"/>
                  <a:pt x="185763" y="8568"/>
                  <a:pt x="129986" y="27160"/>
                </a:cubicBezTo>
                <a:cubicBezTo>
                  <a:pt x="120932" y="33196"/>
                  <a:pt x="110958" y="38038"/>
                  <a:pt x="102825" y="45267"/>
                </a:cubicBezTo>
                <a:cubicBezTo>
                  <a:pt x="52087" y="90368"/>
                  <a:pt x="57917" y="85469"/>
                  <a:pt x="30397" y="126748"/>
                </a:cubicBezTo>
                <a:cubicBezTo>
                  <a:pt x="27379" y="135802"/>
                  <a:pt x="23966" y="144733"/>
                  <a:pt x="21344" y="153909"/>
                </a:cubicBezTo>
                <a:cubicBezTo>
                  <a:pt x="-23060" y="309332"/>
                  <a:pt x="14504" y="426317"/>
                  <a:pt x="21344" y="624689"/>
                </a:cubicBezTo>
                <a:cubicBezTo>
                  <a:pt x="23117" y="676111"/>
                  <a:pt x="28919" y="713098"/>
                  <a:pt x="39451" y="760491"/>
                </a:cubicBezTo>
                <a:cubicBezTo>
                  <a:pt x="42150" y="772638"/>
                  <a:pt x="44929" y="784787"/>
                  <a:pt x="48504" y="796705"/>
                </a:cubicBezTo>
                <a:cubicBezTo>
                  <a:pt x="53988" y="814987"/>
                  <a:pt x="56024" y="835145"/>
                  <a:pt x="66611" y="851026"/>
                </a:cubicBezTo>
                <a:cubicBezTo>
                  <a:pt x="72647" y="860079"/>
                  <a:pt x="79852" y="868454"/>
                  <a:pt x="84718" y="878186"/>
                </a:cubicBezTo>
                <a:cubicBezTo>
                  <a:pt x="88986" y="886722"/>
                  <a:pt x="89504" y="896810"/>
                  <a:pt x="93772" y="905346"/>
                </a:cubicBezTo>
                <a:cubicBezTo>
                  <a:pt x="110632" y="939066"/>
                  <a:pt x="114009" y="929631"/>
                  <a:pt x="139039" y="959667"/>
                </a:cubicBezTo>
                <a:cubicBezTo>
                  <a:pt x="146005" y="968026"/>
                  <a:pt x="149917" y="978695"/>
                  <a:pt x="157146" y="986827"/>
                </a:cubicBezTo>
                <a:cubicBezTo>
                  <a:pt x="174159" y="1005966"/>
                  <a:pt x="193360" y="1023041"/>
                  <a:pt x="211467" y="1041148"/>
                </a:cubicBezTo>
                <a:lnTo>
                  <a:pt x="238627" y="1068309"/>
                </a:lnTo>
                <a:lnTo>
                  <a:pt x="292948" y="1122629"/>
                </a:lnTo>
                <a:cubicBezTo>
                  <a:pt x="302001" y="1131683"/>
                  <a:pt x="313006" y="1139137"/>
                  <a:pt x="320108" y="1149790"/>
                </a:cubicBezTo>
                <a:cubicBezTo>
                  <a:pt x="332179" y="1167897"/>
                  <a:pt x="338215" y="1192040"/>
                  <a:pt x="356322" y="1204111"/>
                </a:cubicBezTo>
                <a:cubicBezTo>
                  <a:pt x="380465" y="1220206"/>
                  <a:pt x="391875" y="1225248"/>
                  <a:pt x="410643" y="1249378"/>
                </a:cubicBezTo>
                <a:cubicBezTo>
                  <a:pt x="424004" y="1266556"/>
                  <a:pt x="434786" y="1285592"/>
                  <a:pt x="446857" y="1303699"/>
                </a:cubicBezTo>
                <a:cubicBezTo>
                  <a:pt x="452893" y="1312752"/>
                  <a:pt x="457270" y="1323165"/>
                  <a:pt x="464964" y="1330859"/>
                </a:cubicBezTo>
                <a:cubicBezTo>
                  <a:pt x="474017" y="1339913"/>
                  <a:pt x="484836" y="1347493"/>
                  <a:pt x="492124" y="1358020"/>
                </a:cubicBezTo>
                <a:cubicBezTo>
                  <a:pt x="512156" y="1386956"/>
                  <a:pt x="530706" y="1417076"/>
                  <a:pt x="546445" y="1448554"/>
                </a:cubicBezTo>
                <a:cubicBezTo>
                  <a:pt x="552481" y="1460625"/>
                  <a:pt x="557066" y="1473539"/>
                  <a:pt x="564552" y="1484768"/>
                </a:cubicBezTo>
                <a:cubicBezTo>
                  <a:pt x="668326" y="1640430"/>
                  <a:pt x="579812" y="1504890"/>
                  <a:pt x="646033" y="1584356"/>
                </a:cubicBezTo>
                <a:cubicBezTo>
                  <a:pt x="652999" y="1592715"/>
                  <a:pt x="656446" y="1603823"/>
                  <a:pt x="664140" y="1611517"/>
                </a:cubicBezTo>
                <a:cubicBezTo>
                  <a:pt x="671834" y="1619211"/>
                  <a:pt x="683168" y="1622395"/>
                  <a:pt x="691300" y="1629624"/>
                </a:cubicBezTo>
                <a:cubicBezTo>
                  <a:pt x="691307" y="1629630"/>
                  <a:pt x="759199" y="1697522"/>
                  <a:pt x="772782" y="1711105"/>
                </a:cubicBezTo>
                <a:cubicBezTo>
                  <a:pt x="784853" y="1723176"/>
                  <a:pt x="794791" y="1737850"/>
                  <a:pt x="808995" y="1747319"/>
                </a:cubicBezTo>
                <a:cubicBezTo>
                  <a:pt x="827102" y="1759390"/>
                  <a:pt x="847928" y="1768144"/>
                  <a:pt x="863316" y="1783532"/>
                </a:cubicBezTo>
                <a:cubicBezTo>
                  <a:pt x="906278" y="1826494"/>
                  <a:pt x="883335" y="1814347"/>
                  <a:pt x="926691" y="1828800"/>
                </a:cubicBezTo>
                <a:cubicBezTo>
                  <a:pt x="1006031" y="1908140"/>
                  <a:pt x="905392" y="1811052"/>
                  <a:pt x="981011" y="1874067"/>
                </a:cubicBezTo>
                <a:cubicBezTo>
                  <a:pt x="990847" y="1882264"/>
                  <a:pt x="998336" y="1893030"/>
                  <a:pt x="1008172" y="1901227"/>
                </a:cubicBezTo>
                <a:cubicBezTo>
                  <a:pt x="1024219" y="1914599"/>
                  <a:pt x="1053313" y="1929626"/>
                  <a:pt x="1071546" y="1937441"/>
                </a:cubicBezTo>
                <a:cubicBezTo>
                  <a:pt x="1099915" y="1949600"/>
                  <a:pt x="1120465" y="1950121"/>
                  <a:pt x="1153027" y="1955548"/>
                </a:cubicBezTo>
                <a:cubicBezTo>
                  <a:pt x="1179518" y="1953656"/>
                  <a:pt x="1309274" y="1946640"/>
                  <a:pt x="1352203" y="1937441"/>
                </a:cubicBezTo>
                <a:cubicBezTo>
                  <a:pt x="1370866" y="1933442"/>
                  <a:pt x="1388417" y="1925370"/>
                  <a:pt x="1406524" y="1919334"/>
                </a:cubicBezTo>
                <a:lnTo>
                  <a:pt x="1433685" y="1910281"/>
                </a:lnTo>
                <a:cubicBezTo>
                  <a:pt x="1445756" y="1898210"/>
                  <a:pt x="1456007" y="1883989"/>
                  <a:pt x="1469898" y="1874067"/>
                </a:cubicBezTo>
                <a:cubicBezTo>
                  <a:pt x="1477664" y="1868520"/>
                  <a:pt x="1488287" y="1868773"/>
                  <a:pt x="1497059" y="1865014"/>
                </a:cubicBezTo>
                <a:cubicBezTo>
                  <a:pt x="1509464" y="1859698"/>
                  <a:pt x="1521828" y="1854060"/>
                  <a:pt x="1533273" y="1846907"/>
                </a:cubicBezTo>
                <a:cubicBezTo>
                  <a:pt x="1546069" y="1838910"/>
                  <a:pt x="1557208" y="1828517"/>
                  <a:pt x="1569487" y="1819746"/>
                </a:cubicBezTo>
                <a:cubicBezTo>
                  <a:pt x="1578341" y="1813422"/>
                  <a:pt x="1588386" y="1808720"/>
                  <a:pt x="1596647" y="1801639"/>
                </a:cubicBezTo>
                <a:cubicBezTo>
                  <a:pt x="1609608" y="1790529"/>
                  <a:pt x="1619204" y="1775669"/>
                  <a:pt x="1632861" y="1765426"/>
                </a:cubicBezTo>
                <a:cubicBezTo>
                  <a:pt x="1643658" y="1757328"/>
                  <a:pt x="1657004" y="1753355"/>
                  <a:pt x="1669075" y="1747319"/>
                </a:cubicBezTo>
                <a:cubicBezTo>
                  <a:pt x="1690200" y="1726194"/>
                  <a:pt x="1707592" y="1700516"/>
                  <a:pt x="1732449" y="1683944"/>
                </a:cubicBezTo>
                <a:cubicBezTo>
                  <a:pt x="1741502" y="1677908"/>
                  <a:pt x="1751521" y="1673116"/>
                  <a:pt x="1759609" y="1665837"/>
                </a:cubicBezTo>
                <a:cubicBezTo>
                  <a:pt x="1842363" y="1591359"/>
                  <a:pt x="1800625" y="1624136"/>
                  <a:pt x="1859197" y="1557196"/>
                </a:cubicBezTo>
                <a:cubicBezTo>
                  <a:pt x="1867628" y="1547560"/>
                  <a:pt x="1878161" y="1539871"/>
                  <a:pt x="1886358" y="1530035"/>
                </a:cubicBezTo>
                <a:cubicBezTo>
                  <a:pt x="1911278" y="1500132"/>
                  <a:pt x="1900435" y="1502081"/>
                  <a:pt x="1922572" y="1466661"/>
                </a:cubicBezTo>
                <a:cubicBezTo>
                  <a:pt x="1992097" y="1355421"/>
                  <a:pt x="1909002" y="1511260"/>
                  <a:pt x="1967839" y="1385180"/>
                </a:cubicBezTo>
                <a:cubicBezTo>
                  <a:pt x="1982107" y="1354605"/>
                  <a:pt x="2000575" y="1325972"/>
                  <a:pt x="2013106" y="1294645"/>
                </a:cubicBezTo>
                <a:cubicBezTo>
                  <a:pt x="2019142" y="1279556"/>
                  <a:pt x="2024403" y="1264134"/>
                  <a:pt x="2031213" y="1249378"/>
                </a:cubicBezTo>
                <a:cubicBezTo>
                  <a:pt x="2042524" y="1224870"/>
                  <a:pt x="2058891" y="1202557"/>
                  <a:pt x="2067427" y="1176950"/>
                </a:cubicBezTo>
                <a:cubicBezTo>
                  <a:pt x="2073463" y="1158843"/>
                  <a:pt x="2080904" y="1141145"/>
                  <a:pt x="2085534" y="1122629"/>
                </a:cubicBezTo>
                <a:cubicBezTo>
                  <a:pt x="2088552" y="1110558"/>
                  <a:pt x="2091013" y="1098334"/>
                  <a:pt x="2094588" y="1086416"/>
                </a:cubicBezTo>
                <a:cubicBezTo>
                  <a:pt x="2127648" y="976214"/>
                  <a:pt x="2100881" y="1079346"/>
                  <a:pt x="2121748" y="995881"/>
                </a:cubicBezTo>
                <a:cubicBezTo>
                  <a:pt x="2120087" y="980931"/>
                  <a:pt x="2118385" y="913779"/>
                  <a:pt x="2103641" y="887239"/>
                </a:cubicBezTo>
                <a:cubicBezTo>
                  <a:pt x="2093073" y="868216"/>
                  <a:pt x="2079498" y="851026"/>
                  <a:pt x="2067427" y="832919"/>
                </a:cubicBezTo>
                <a:cubicBezTo>
                  <a:pt x="2052988" y="811261"/>
                  <a:pt x="2044341" y="794442"/>
                  <a:pt x="2022160" y="778598"/>
                </a:cubicBezTo>
                <a:cubicBezTo>
                  <a:pt x="2011178" y="770754"/>
                  <a:pt x="1997664" y="767187"/>
                  <a:pt x="1985946" y="760491"/>
                </a:cubicBezTo>
                <a:cubicBezTo>
                  <a:pt x="1898965" y="710787"/>
                  <a:pt x="2014612" y="768895"/>
                  <a:pt x="1931625" y="733330"/>
                </a:cubicBezTo>
                <a:cubicBezTo>
                  <a:pt x="1919220" y="728014"/>
                  <a:pt x="1908214" y="719492"/>
                  <a:pt x="1895411" y="715224"/>
                </a:cubicBezTo>
                <a:cubicBezTo>
                  <a:pt x="1880813" y="710358"/>
                  <a:pt x="1865165" y="709508"/>
                  <a:pt x="1850144" y="706170"/>
                </a:cubicBezTo>
                <a:cubicBezTo>
                  <a:pt x="1809091" y="697047"/>
                  <a:pt x="1804754" y="694059"/>
                  <a:pt x="1759609" y="679010"/>
                </a:cubicBezTo>
                <a:cubicBezTo>
                  <a:pt x="1750556" y="675992"/>
                  <a:pt x="1740985" y="674224"/>
                  <a:pt x="1732449" y="669956"/>
                </a:cubicBezTo>
                <a:cubicBezTo>
                  <a:pt x="1708306" y="657885"/>
                  <a:pt x="1685628" y="642277"/>
                  <a:pt x="1660021" y="633742"/>
                </a:cubicBezTo>
                <a:lnTo>
                  <a:pt x="1632861" y="624689"/>
                </a:lnTo>
                <a:lnTo>
                  <a:pt x="1578540" y="588475"/>
                </a:lnTo>
                <a:cubicBezTo>
                  <a:pt x="1569487" y="582439"/>
                  <a:pt x="1559074" y="578062"/>
                  <a:pt x="1551380" y="570368"/>
                </a:cubicBezTo>
                <a:cubicBezTo>
                  <a:pt x="1542326" y="561315"/>
                  <a:pt x="1534055" y="551405"/>
                  <a:pt x="1524219" y="543208"/>
                </a:cubicBezTo>
                <a:cubicBezTo>
                  <a:pt x="1515860" y="536242"/>
                  <a:pt x="1505191" y="532330"/>
                  <a:pt x="1497059" y="525101"/>
                </a:cubicBezTo>
                <a:cubicBezTo>
                  <a:pt x="1477920" y="508088"/>
                  <a:pt x="1460845" y="488887"/>
                  <a:pt x="1442738" y="470780"/>
                </a:cubicBezTo>
                <a:cubicBezTo>
                  <a:pt x="1433685" y="461727"/>
                  <a:pt x="1426231" y="450722"/>
                  <a:pt x="1415578" y="443620"/>
                </a:cubicBezTo>
                <a:cubicBezTo>
                  <a:pt x="1278294" y="352097"/>
                  <a:pt x="1419189" y="451157"/>
                  <a:pt x="1334096" y="380245"/>
                </a:cubicBezTo>
                <a:cubicBezTo>
                  <a:pt x="1325737" y="373279"/>
                  <a:pt x="1315068" y="369367"/>
                  <a:pt x="1306936" y="362138"/>
                </a:cubicBezTo>
                <a:cubicBezTo>
                  <a:pt x="1287797" y="345126"/>
                  <a:pt x="1273921" y="322022"/>
                  <a:pt x="1252615" y="307818"/>
                </a:cubicBezTo>
                <a:cubicBezTo>
                  <a:pt x="1188608" y="265146"/>
                  <a:pt x="1267848" y="318699"/>
                  <a:pt x="1189241" y="262550"/>
                </a:cubicBezTo>
                <a:cubicBezTo>
                  <a:pt x="1180387" y="256226"/>
                  <a:pt x="1171813" y="249309"/>
                  <a:pt x="1162081" y="244443"/>
                </a:cubicBezTo>
                <a:cubicBezTo>
                  <a:pt x="1153545" y="240175"/>
                  <a:pt x="1143974" y="238408"/>
                  <a:pt x="1134920" y="235390"/>
                </a:cubicBezTo>
                <a:cubicBezTo>
                  <a:pt x="1118392" y="222994"/>
                  <a:pt x="1057764" y="176475"/>
                  <a:pt x="1044386" y="172016"/>
                </a:cubicBezTo>
                <a:lnTo>
                  <a:pt x="962904" y="144855"/>
                </a:lnTo>
                <a:lnTo>
                  <a:pt x="935744" y="135802"/>
                </a:lnTo>
                <a:cubicBezTo>
                  <a:pt x="914211" y="128624"/>
                  <a:pt x="895115" y="121486"/>
                  <a:pt x="872370" y="117695"/>
                </a:cubicBezTo>
                <a:cubicBezTo>
                  <a:pt x="866416" y="116703"/>
                  <a:pt x="864825" y="116186"/>
                  <a:pt x="845209" y="108641"/>
                </a:cubicBezTo>
                <a:close/>
              </a:path>
            </a:pathLst>
          </a:custGeom>
          <a:noFill/>
          <a:ln w="381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highlight>
                <a:srgbClr val="800000"/>
              </a:highlight>
              <a:latin typeface="Arial"/>
              <a:ea typeface="Arial"/>
              <a:cs typeface="Arial"/>
              <a:sym typeface="Arial"/>
            </a:endParaRPr>
          </a:p>
        </p:txBody>
      </p:sp>
      <p:sp>
        <p:nvSpPr>
          <p:cNvPr id="342" name="Google Shape;342;p15"/>
          <p:cNvSpPr txBox="1"/>
          <p:nvPr/>
        </p:nvSpPr>
        <p:spPr>
          <a:xfrm>
            <a:off x="9516159" y="4147224"/>
            <a:ext cx="1161000" cy="738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accent1"/>
                </a:solidFill>
                <a:latin typeface="Arial"/>
                <a:ea typeface="Arial"/>
                <a:cs typeface="Arial"/>
                <a:sym typeface="Arial"/>
              </a:rPr>
              <a:t>US</a:t>
            </a:r>
            <a:endParaRPr/>
          </a:p>
          <a:p>
            <a:pPr marL="0" marR="0" lvl="0" indent="0" algn="ctr" rtl="0">
              <a:lnSpc>
                <a:spcPct val="100000"/>
              </a:lnSpc>
              <a:spcBef>
                <a:spcPts val="0"/>
              </a:spcBef>
              <a:spcAft>
                <a:spcPts val="0"/>
              </a:spcAft>
              <a:buNone/>
            </a:pPr>
            <a:r>
              <a:rPr lang="en-US" sz="1400" b="0" i="0" u="none" strike="noStrike" cap="none">
                <a:solidFill>
                  <a:schemeClr val="accent1"/>
                </a:solidFill>
                <a:latin typeface="Arial"/>
                <a:ea typeface="Arial"/>
                <a:cs typeface="Arial"/>
                <a:sym typeface="Arial"/>
              </a:rPr>
              <a:t>Bioweapons</a:t>
            </a:r>
            <a:endParaRPr/>
          </a:p>
          <a:p>
            <a:pPr marL="0" marR="0" lvl="0" indent="0" algn="ctr" rtl="0">
              <a:lnSpc>
                <a:spcPct val="100000"/>
              </a:lnSpc>
              <a:spcBef>
                <a:spcPts val="0"/>
              </a:spcBef>
              <a:spcAft>
                <a:spcPts val="0"/>
              </a:spcAft>
              <a:buNone/>
            </a:pPr>
            <a:r>
              <a:rPr lang="en-US" sz="1400" b="0" i="0" u="none" strike="noStrike" cap="none">
                <a:solidFill>
                  <a:schemeClr val="accent1"/>
                </a:solidFill>
                <a:latin typeface="Arial"/>
                <a:ea typeface="Arial"/>
                <a:cs typeface="Arial"/>
                <a:sym typeface="Arial"/>
              </a:rPr>
              <a:t>Lab</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1000"/>
                                        <p:tgtEl>
                                          <p:spTgt spid="337"/>
                                        </p:tgtEl>
                                      </p:cBhvr>
                                    </p:animEffect>
                                  </p:childTnLst>
                                </p:cTn>
                              </p:par>
                              <p:par>
                                <p:cTn id="8" presetID="10" presetClass="entr" presetSubtype="0" fill="hold" nodeType="withEffect">
                                  <p:stCondLst>
                                    <p:cond delay="0"/>
                                  </p:stCondLst>
                                  <p:childTnLst>
                                    <p:set>
                                      <p:cBhvr>
                                        <p:cTn id="9" dur="1" fill="hold">
                                          <p:stCondLst>
                                            <p:cond delay="0"/>
                                          </p:stCondLst>
                                        </p:cTn>
                                        <p:tgtEl>
                                          <p:spTgt spid="333"/>
                                        </p:tgtEl>
                                        <p:attrNameLst>
                                          <p:attrName>style.visibility</p:attrName>
                                        </p:attrNameLst>
                                      </p:cBhvr>
                                      <p:to>
                                        <p:strVal val="visible"/>
                                      </p:to>
                                    </p:set>
                                    <p:animEffect transition="in" filter="fade">
                                      <p:cBhvr>
                                        <p:cTn id="10" dur="1000"/>
                                        <p:tgtEl>
                                          <p:spTgt spid="3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8"/>
                                        </p:tgtEl>
                                        <p:attrNameLst>
                                          <p:attrName>style.visibility</p:attrName>
                                        </p:attrNameLst>
                                      </p:cBhvr>
                                      <p:to>
                                        <p:strVal val="visible"/>
                                      </p:to>
                                    </p:set>
                                    <p:animEffect transition="in" filter="fade">
                                      <p:cBhvr>
                                        <p:cTn id="15" dur="1000"/>
                                        <p:tgtEl>
                                          <p:spTgt spid="338"/>
                                        </p:tgtEl>
                                      </p:cBhvr>
                                    </p:animEffect>
                                  </p:childTnLst>
                                </p:cTn>
                              </p:par>
                              <p:par>
                                <p:cTn id="16" presetID="10" presetClass="entr" presetSubtype="0" fill="hold" nodeType="withEffect">
                                  <p:stCondLst>
                                    <p:cond delay="0"/>
                                  </p:stCondLst>
                                  <p:childTnLst>
                                    <p:set>
                                      <p:cBhvr>
                                        <p:cTn id="17" dur="1" fill="hold">
                                          <p:stCondLst>
                                            <p:cond delay="0"/>
                                          </p:stCondLst>
                                        </p:cTn>
                                        <p:tgtEl>
                                          <p:spTgt spid="334"/>
                                        </p:tgtEl>
                                        <p:attrNameLst>
                                          <p:attrName>style.visibility</p:attrName>
                                        </p:attrNameLst>
                                      </p:cBhvr>
                                      <p:to>
                                        <p:strVal val="visible"/>
                                      </p:to>
                                    </p:set>
                                    <p:animEffect transition="in" filter="fade">
                                      <p:cBhvr>
                                        <p:cTn id="18" dur="1000"/>
                                        <p:tgtEl>
                                          <p:spTgt spid="3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0"/>
                                        </p:tgtEl>
                                        <p:attrNameLst>
                                          <p:attrName>style.visibility</p:attrName>
                                        </p:attrNameLst>
                                      </p:cBhvr>
                                      <p:to>
                                        <p:strVal val="visible"/>
                                      </p:to>
                                    </p:set>
                                    <p:animEffect transition="in" filter="fade">
                                      <p:cBhvr>
                                        <p:cTn id="23" dur="1000"/>
                                        <p:tgtEl>
                                          <p:spTgt spid="340"/>
                                        </p:tgtEl>
                                      </p:cBhvr>
                                    </p:animEffect>
                                  </p:childTnLst>
                                </p:cTn>
                              </p:par>
                              <p:par>
                                <p:cTn id="24" presetID="10" presetClass="entr" presetSubtype="0" fill="hold" nodeType="withEffect">
                                  <p:stCondLst>
                                    <p:cond delay="0"/>
                                  </p:stCondLst>
                                  <p:childTnLst>
                                    <p:set>
                                      <p:cBhvr>
                                        <p:cTn id="25" dur="1" fill="hold">
                                          <p:stCondLst>
                                            <p:cond delay="0"/>
                                          </p:stCondLst>
                                        </p:cTn>
                                        <p:tgtEl>
                                          <p:spTgt spid="336"/>
                                        </p:tgtEl>
                                        <p:attrNameLst>
                                          <p:attrName>style.visibility</p:attrName>
                                        </p:attrNameLst>
                                      </p:cBhvr>
                                      <p:to>
                                        <p:strVal val="visible"/>
                                      </p:to>
                                    </p:set>
                                    <p:animEffect transition="in" filter="fade">
                                      <p:cBhvr>
                                        <p:cTn id="26" dur="1000"/>
                                        <p:tgtEl>
                                          <p:spTgt spid="33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341"/>
                                        </p:tgtEl>
                                        <p:attrNameLst>
                                          <p:attrName>style.visibility</p:attrName>
                                        </p:attrNameLst>
                                      </p:cBhvr>
                                      <p:to>
                                        <p:strVal val="visible"/>
                                      </p:to>
                                    </p:set>
                                    <p:animEffect transition="in" filter="fade">
                                      <p:cBhvr>
                                        <p:cTn id="30" dur="1000"/>
                                        <p:tgtEl>
                                          <p:spTgt spid="341"/>
                                        </p:tgtEl>
                                      </p:cBhvr>
                                    </p:animEffect>
                                  </p:childTnLst>
                                </p:cTn>
                              </p:par>
                              <p:par>
                                <p:cTn id="31" presetID="10" presetClass="entr" presetSubtype="0" fill="hold" nodeType="withEffect">
                                  <p:stCondLst>
                                    <p:cond delay="0"/>
                                  </p:stCondLst>
                                  <p:childTnLst>
                                    <p:set>
                                      <p:cBhvr>
                                        <p:cTn id="32" dur="1" fill="hold">
                                          <p:stCondLst>
                                            <p:cond delay="0"/>
                                          </p:stCondLst>
                                        </p:cTn>
                                        <p:tgtEl>
                                          <p:spTgt spid="335"/>
                                        </p:tgtEl>
                                        <p:attrNameLst>
                                          <p:attrName>style.visibility</p:attrName>
                                        </p:attrNameLst>
                                      </p:cBhvr>
                                      <p:to>
                                        <p:strVal val="visible"/>
                                      </p:to>
                                    </p:set>
                                    <p:animEffect transition="in" filter="fade">
                                      <p:cBhvr>
                                        <p:cTn id="33" dur="1000"/>
                                        <p:tgtEl>
                                          <p:spTgt spid="335"/>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339"/>
                                        </p:tgtEl>
                                        <p:attrNameLst>
                                          <p:attrName>style.visibility</p:attrName>
                                        </p:attrNameLst>
                                      </p:cBhvr>
                                      <p:to>
                                        <p:strVal val="visible"/>
                                      </p:to>
                                    </p:set>
                                    <p:animEffect transition="in" filter="fade">
                                      <p:cBhvr>
                                        <p:cTn id="37" dur="1000"/>
                                        <p:tgtEl>
                                          <p:spTgt spid="339"/>
                                        </p:tgtEl>
                                      </p:cBhvr>
                                    </p:animEffect>
                                  </p:childTnLst>
                                </p:cTn>
                              </p:par>
                              <p:par>
                                <p:cTn id="38" presetID="10" presetClass="entr" presetSubtype="0" fill="hold" nodeType="withEffect">
                                  <p:stCondLst>
                                    <p:cond delay="0"/>
                                  </p:stCondLst>
                                  <p:childTnLst>
                                    <p:set>
                                      <p:cBhvr>
                                        <p:cTn id="39" dur="1" fill="hold">
                                          <p:stCondLst>
                                            <p:cond delay="0"/>
                                          </p:stCondLst>
                                        </p:cTn>
                                        <p:tgtEl>
                                          <p:spTgt spid="342"/>
                                        </p:tgtEl>
                                        <p:attrNameLst>
                                          <p:attrName>style.visibility</p:attrName>
                                        </p:attrNameLst>
                                      </p:cBhvr>
                                      <p:to>
                                        <p:strVal val="visible"/>
                                      </p:to>
                                    </p:set>
                                    <p:animEffect transition="in" filter="fade">
                                      <p:cBhvr>
                                        <p:cTn id="40" dur="1000"/>
                                        <p:tgtEl>
                                          <p:spTgt spid="34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32">
                                            <p:txEl>
                                              <p:pRg st="0" end="0"/>
                                            </p:txEl>
                                          </p:spTgt>
                                        </p:tgtEl>
                                        <p:attrNameLst>
                                          <p:attrName>style.visibility</p:attrName>
                                        </p:attrNameLst>
                                      </p:cBhvr>
                                      <p:to>
                                        <p:strVal val="visible"/>
                                      </p:to>
                                    </p:set>
                                    <p:animEffect transition="in" filter="fade">
                                      <p:cBhvr>
                                        <p:cTn id="45" dur="1000"/>
                                        <p:tgtEl>
                                          <p:spTgt spid="332">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2">
                                            <p:txEl>
                                              <p:pRg st="1" end="1"/>
                                            </p:txEl>
                                          </p:spTgt>
                                        </p:tgtEl>
                                        <p:attrNameLst>
                                          <p:attrName>style.visibility</p:attrName>
                                        </p:attrNameLst>
                                      </p:cBhvr>
                                      <p:to>
                                        <p:strVal val="visible"/>
                                      </p:to>
                                    </p:set>
                                    <p:animEffect transition="in" filter="fade">
                                      <p:cBhvr>
                                        <p:cTn id="50" dur="1000"/>
                                        <p:tgtEl>
                                          <p:spTgt spid="332">
                                            <p:txEl>
                                              <p:pRg st="1" end="1"/>
                                            </p:txEl>
                                          </p:spTgt>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332">
                                            <p:txEl>
                                              <p:pRg st="2" end="2"/>
                                            </p:txEl>
                                          </p:spTgt>
                                        </p:tgtEl>
                                        <p:attrNameLst>
                                          <p:attrName>style.visibility</p:attrName>
                                        </p:attrNameLst>
                                      </p:cBhvr>
                                      <p:to>
                                        <p:strVal val="visible"/>
                                      </p:to>
                                    </p:set>
                                    <p:animEffect transition="in" filter="fade">
                                      <p:cBhvr>
                                        <p:cTn id="54" dur="1000"/>
                                        <p:tgtEl>
                                          <p:spTgt spid="332">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32">
                                            <p:txEl>
                                              <p:pRg st="3" end="3"/>
                                            </p:txEl>
                                          </p:spTgt>
                                        </p:tgtEl>
                                        <p:attrNameLst>
                                          <p:attrName>style.visibility</p:attrName>
                                        </p:attrNameLst>
                                      </p:cBhvr>
                                      <p:to>
                                        <p:strVal val="visible"/>
                                      </p:to>
                                    </p:set>
                                    <p:animEffect transition="in" filter="fade">
                                      <p:cBhvr>
                                        <p:cTn id="59" dur="1000"/>
                                        <p:tgtEl>
                                          <p:spTgt spid="332">
                                            <p:txEl>
                                              <p:pRg st="3" end="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32">
                                            <p:txEl>
                                              <p:pRg st="4" end="4"/>
                                            </p:txEl>
                                          </p:spTgt>
                                        </p:tgtEl>
                                        <p:attrNameLst>
                                          <p:attrName>style.visibility</p:attrName>
                                        </p:attrNameLst>
                                      </p:cBhvr>
                                      <p:to>
                                        <p:strVal val="visible"/>
                                      </p:to>
                                    </p:set>
                                    <p:animEffect transition="in" filter="fade">
                                      <p:cBhvr>
                                        <p:cTn id="64" dur="1000"/>
                                        <p:tgtEl>
                                          <p:spTgt spid="33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sp>
        <p:nvSpPr>
          <p:cNvPr id="103" name="Google Shape;103;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p2"/>
          <p:cNvSpPr/>
          <p:nvPr/>
        </p:nvSpPr>
        <p:spPr>
          <a:xfrm>
            <a:off x="0" y="-427"/>
            <a:ext cx="12192001" cy="6858000"/>
          </a:xfrm>
          <a:prstGeom prst="rect">
            <a:avLst/>
          </a:prstGeom>
          <a:gradFill>
            <a:gsLst>
              <a:gs pos="0">
                <a:srgbClr val="000000"/>
              </a:gs>
              <a:gs pos="100000">
                <a:srgbClr val="2F5496"/>
              </a:gs>
            </a:gsLst>
            <a:lin ang="15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
          <p:cNvSpPr/>
          <p:nvPr/>
        </p:nvSpPr>
        <p:spPr>
          <a:xfrm rot="10800000" flipH="1">
            <a:off x="455521" y="-1720"/>
            <a:ext cx="11750040" cy="6840685"/>
          </a:xfrm>
          <a:prstGeom prst="rect">
            <a:avLst/>
          </a:prstGeom>
          <a:gradFill>
            <a:gsLst>
              <a:gs pos="0">
                <a:srgbClr val="1F3864">
                  <a:alpha val="60000"/>
                </a:srgbClr>
              </a:gs>
              <a:gs pos="21000">
                <a:srgbClr val="1F3864">
                  <a:alpha val="60000"/>
                </a:srgbClr>
              </a:gs>
              <a:gs pos="100000">
                <a:srgbClr val="4472C4">
                  <a:alpha val="0"/>
                </a:srgbClr>
              </a:gs>
            </a:gsLst>
            <a:lin ang="2159399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6" name="Google Shape;106;p2"/>
          <p:cNvSpPr/>
          <p:nvPr/>
        </p:nvSpPr>
        <p:spPr>
          <a:xfrm>
            <a:off x="8606054" y="-1291"/>
            <a:ext cx="3608179" cy="6858864"/>
          </a:xfrm>
          <a:prstGeom prst="rect">
            <a:avLst/>
          </a:prstGeom>
          <a:gradFill>
            <a:gsLst>
              <a:gs pos="0">
                <a:srgbClr val="2F5496">
                  <a:alpha val="0"/>
                </a:srgbClr>
              </a:gs>
              <a:gs pos="99000">
                <a:srgbClr val="000000">
                  <a:alpha val="40000"/>
                </a:srgbClr>
              </a:gs>
              <a:gs pos="100000">
                <a:srgbClr val="000000">
                  <a:alpha val="40000"/>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2"/>
          <p:cNvSpPr/>
          <p:nvPr/>
        </p:nvSpPr>
        <p:spPr>
          <a:xfrm rot="-6325827">
            <a:off x="6059728" y="779270"/>
            <a:ext cx="4967533" cy="4988390"/>
          </a:xfrm>
          <a:prstGeom prst="ellipse">
            <a:avLst/>
          </a:prstGeom>
          <a:gradFill>
            <a:gsLst>
              <a:gs pos="0">
                <a:srgbClr val="4472C4">
                  <a:alpha val="22745"/>
                </a:srgbClr>
              </a:gs>
              <a:gs pos="79000">
                <a:srgbClr val="8DA9DB">
                  <a:alpha val="0"/>
                </a:srgbClr>
              </a:gs>
              <a:gs pos="100000">
                <a:srgbClr val="8DA9DB">
                  <a:alpha val="0"/>
                </a:srgbClr>
              </a:gs>
            </a:gsLst>
            <a:lin ang="14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
          <p:cNvSpPr txBox="1">
            <a:spLocks noGrp="1"/>
          </p:cNvSpPr>
          <p:nvPr>
            <p:ph type="title"/>
          </p:nvPr>
        </p:nvSpPr>
        <p:spPr>
          <a:xfrm>
            <a:off x="2684190" y="1211559"/>
            <a:ext cx="6596100" cy="32685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4800"/>
              <a:buFont typeface="Calibri"/>
              <a:buNone/>
            </a:pPr>
            <a:r>
              <a:rPr lang="en-US" sz="5300" b="1">
                <a:solidFill>
                  <a:srgbClr val="FFFFFF"/>
                </a:solidFill>
                <a:latin typeface="Economica"/>
                <a:ea typeface="Economica"/>
                <a:cs typeface="Economica"/>
                <a:sym typeface="Economica"/>
              </a:rPr>
              <a:t>“All war is deception.”</a:t>
            </a:r>
            <a:br>
              <a:rPr lang="en-US" sz="5300" b="1">
                <a:solidFill>
                  <a:srgbClr val="FFFFFF"/>
                </a:solidFill>
                <a:latin typeface="Economica"/>
                <a:ea typeface="Economica"/>
                <a:cs typeface="Economica"/>
                <a:sym typeface="Economica"/>
              </a:rPr>
            </a:br>
            <a:r>
              <a:rPr lang="en-US" sz="5300" b="1">
                <a:solidFill>
                  <a:srgbClr val="8DA9DB"/>
                </a:solidFill>
                <a:latin typeface="Economica"/>
                <a:ea typeface="Economica"/>
                <a:cs typeface="Economica"/>
                <a:sym typeface="Economica"/>
              </a:rPr>
              <a:t>-Sun Tzu</a:t>
            </a:r>
            <a:endParaRPr sz="4900">
              <a:solidFill>
                <a:srgbClr val="8DA9DB"/>
              </a:solidFill>
              <a:latin typeface="Economica"/>
              <a:ea typeface="Economica"/>
              <a:cs typeface="Economica"/>
              <a:sym typeface="Economica"/>
            </a:endParaRPr>
          </a:p>
        </p:txBody>
      </p:sp>
      <p:sp>
        <p:nvSpPr>
          <p:cNvPr id="109" name="Google Shape;109;p2"/>
          <p:cNvSpPr/>
          <p:nvPr/>
        </p:nvSpPr>
        <p:spPr>
          <a:xfrm rot="10800000" flipH="1">
            <a:off x="6314" y="4480038"/>
            <a:ext cx="12179371" cy="2377962"/>
          </a:xfrm>
          <a:prstGeom prst="rect">
            <a:avLst/>
          </a:prstGeom>
          <a:gradFill>
            <a:gsLst>
              <a:gs pos="0">
                <a:srgbClr val="2F5496">
                  <a:alpha val="48627"/>
                </a:srgbClr>
              </a:gs>
              <a:gs pos="99000">
                <a:srgbClr val="000000">
                  <a:alpha val="32549"/>
                </a:srgbClr>
              </a:gs>
              <a:gs pos="100000">
                <a:srgbClr val="000000">
                  <a:alpha val="32549"/>
                </a:srgbClr>
              </a:gs>
            </a:gsLst>
            <a:lin ang="17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 name="Google Shape;110;p2"/>
          <p:cNvSpPr/>
          <p:nvPr/>
        </p:nvSpPr>
        <p:spPr>
          <a:xfrm rot="-5400000" flipH="1">
            <a:off x="6967085" y="1632660"/>
            <a:ext cx="6857572" cy="3592258"/>
          </a:xfrm>
          <a:prstGeom prst="rect">
            <a:avLst/>
          </a:prstGeom>
          <a:gradFill>
            <a:gsLst>
              <a:gs pos="0">
                <a:srgbClr val="2F5496">
                  <a:alpha val="48627"/>
                </a:srgbClr>
              </a:gs>
              <a:gs pos="99000">
                <a:srgbClr val="000000">
                  <a:alpha val="0"/>
                </a:srgbClr>
              </a:gs>
              <a:gs pos="100000">
                <a:srgbClr val="000000">
                  <a:alpha val="0"/>
                </a:srgbClr>
              </a:gs>
            </a:gsLst>
            <a:lin ang="15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122155b3d19_1_13"/>
          <p:cNvSpPr/>
          <p:nvPr/>
        </p:nvSpPr>
        <p:spPr>
          <a:xfrm>
            <a:off x="0" y="0"/>
            <a:ext cx="12192000" cy="6858000"/>
          </a:xfrm>
          <a:prstGeom prst="rect">
            <a:avLst/>
          </a:prstGeom>
          <a:solidFill>
            <a:srgbClr val="F0F8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8" name="Google Shape;288;g122155b3d19_1_13"/>
          <p:cNvSpPr/>
          <p:nvPr/>
        </p:nvSpPr>
        <p:spPr>
          <a:xfrm rot="10800000" flipH="1">
            <a:off x="2" y="55"/>
            <a:ext cx="12192000" cy="1575900"/>
          </a:xfrm>
          <a:prstGeom prst="rect">
            <a:avLst/>
          </a:prstGeom>
          <a:gradFill>
            <a:gsLst>
              <a:gs pos="0">
                <a:srgbClr val="000000">
                  <a:alpha val="94901"/>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9" name="Google Shape;289;g122155b3d19_1_13"/>
          <p:cNvSpPr/>
          <p:nvPr/>
        </p:nvSpPr>
        <p:spPr>
          <a:xfrm>
            <a:off x="0" y="0"/>
            <a:ext cx="8128800" cy="1575600"/>
          </a:xfrm>
          <a:prstGeom prst="rect">
            <a:avLst/>
          </a:prstGeom>
          <a:gradFill>
            <a:gsLst>
              <a:gs pos="0">
                <a:srgbClr val="4472C4">
                  <a:alpha val="40000"/>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0" name="Google Shape;290;g122155b3d19_1_13"/>
          <p:cNvSpPr/>
          <p:nvPr/>
        </p:nvSpPr>
        <p:spPr>
          <a:xfrm flipH="1">
            <a:off x="-1" y="-1"/>
            <a:ext cx="12192000" cy="1574400"/>
          </a:xfrm>
          <a:prstGeom prst="rect">
            <a:avLst/>
          </a:prstGeom>
          <a:gradFill>
            <a:gsLst>
              <a:gs pos="0">
                <a:srgbClr val="000000">
                  <a:alpha val="61960"/>
                </a:srgbClr>
              </a:gs>
              <a:gs pos="78000">
                <a:srgbClr val="4472C4">
                  <a:alpha val="14117"/>
                </a:srgbClr>
              </a:gs>
              <a:gs pos="100000">
                <a:srgbClr val="4472C4">
                  <a:alpha val="14117"/>
                </a:srgbClr>
              </a:gs>
            </a:gsLst>
            <a:lin ang="1560015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1" name="Google Shape;291;g122155b3d19_1_13"/>
          <p:cNvSpPr txBox="1">
            <a:spLocks noGrp="1"/>
          </p:cNvSpPr>
          <p:nvPr>
            <p:ph type="title"/>
          </p:nvPr>
        </p:nvSpPr>
        <p:spPr>
          <a:xfrm>
            <a:off x="0" y="208375"/>
            <a:ext cx="8128800" cy="1159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Font typeface="Arial"/>
              <a:buNone/>
            </a:pPr>
            <a:r>
              <a:rPr lang="en-US" sz="7000" b="1" dirty="0">
                <a:solidFill>
                  <a:schemeClr val="lt1"/>
                </a:solidFill>
                <a:latin typeface="Economica"/>
                <a:ea typeface="Economica"/>
                <a:cs typeface="Economica"/>
                <a:sym typeface="Economica"/>
              </a:rPr>
              <a:t>Narrative Mapping</a:t>
            </a:r>
            <a:endParaRPr sz="7000" b="1" dirty="0">
              <a:solidFill>
                <a:schemeClr val="lt1"/>
              </a:solidFill>
              <a:latin typeface="Economica"/>
              <a:ea typeface="Economica"/>
              <a:cs typeface="Economica"/>
              <a:sym typeface="Economica"/>
            </a:endParaRPr>
          </a:p>
        </p:txBody>
      </p:sp>
      <p:sp>
        <p:nvSpPr>
          <p:cNvPr id="292" name="Google Shape;292;g122155b3d19_1_13"/>
          <p:cNvSpPr txBox="1"/>
          <p:nvPr/>
        </p:nvSpPr>
        <p:spPr>
          <a:xfrm>
            <a:off x="794950" y="2266225"/>
            <a:ext cx="4959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94" name="Google Shape;294;g122155b3d19_1_13"/>
          <p:cNvSpPr txBox="1"/>
          <p:nvPr/>
        </p:nvSpPr>
        <p:spPr>
          <a:xfrm>
            <a:off x="972925" y="2432325"/>
            <a:ext cx="3405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 name="Picture 2" descr="Chart, logo&#10;&#10;Description automatically generated">
            <a:extLst>
              <a:ext uri="{FF2B5EF4-FFF2-40B4-BE49-F238E27FC236}">
                <a16:creationId xmlns:a16="http://schemas.microsoft.com/office/drawing/2014/main" id="{776C8091-BBAD-C1C0-6A4A-F8AD5FAA7AA4}"/>
              </a:ext>
            </a:extLst>
          </p:cNvPr>
          <p:cNvPicPr>
            <a:picLocks noChangeAspect="1"/>
          </p:cNvPicPr>
          <p:nvPr/>
        </p:nvPicPr>
        <p:blipFill>
          <a:blip r:embed="rId3"/>
          <a:stretch>
            <a:fillRect/>
          </a:stretch>
        </p:blipFill>
        <p:spPr>
          <a:xfrm>
            <a:off x="0" y="1782720"/>
            <a:ext cx="12192000" cy="4919084"/>
          </a:xfrm>
          <a:prstGeom prst="rect">
            <a:avLst/>
          </a:prstGeom>
        </p:spPr>
      </p:pic>
    </p:spTree>
    <p:extLst>
      <p:ext uri="{BB962C8B-B14F-4D97-AF65-F5344CB8AC3E}">
        <p14:creationId xmlns:p14="http://schemas.microsoft.com/office/powerpoint/2010/main" val="3776266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1"/>
        <p:cNvGrpSpPr/>
        <p:nvPr/>
      </p:nvGrpSpPr>
      <p:grpSpPr>
        <a:xfrm>
          <a:off x="0" y="0"/>
          <a:ext cx="0" cy="0"/>
          <a:chOff x="0" y="0"/>
          <a:chExt cx="0" cy="0"/>
        </a:xfrm>
      </p:grpSpPr>
      <p:sp>
        <p:nvSpPr>
          <p:cNvPr id="352" name="Google Shape;352;g125156d8fe6_0_106"/>
          <p:cNvSpPr/>
          <p:nvPr/>
        </p:nvSpPr>
        <p:spPr>
          <a:xfrm>
            <a:off x="0" y="0"/>
            <a:ext cx="12192000" cy="6858000"/>
          </a:xfrm>
          <a:prstGeom prst="rect">
            <a:avLst/>
          </a:prstGeom>
          <a:solidFill>
            <a:srgbClr val="D6D6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g125156d8fe6_0_106"/>
          <p:cNvSpPr/>
          <p:nvPr/>
        </p:nvSpPr>
        <p:spPr>
          <a:xfrm rot="5400000" flipH="1">
            <a:off x="-1417458" y="1417619"/>
            <a:ext cx="6875700" cy="4040700"/>
          </a:xfrm>
          <a:prstGeom prst="rect">
            <a:avLst/>
          </a:prstGeom>
          <a:gradFill>
            <a:gsLst>
              <a:gs pos="0">
                <a:srgbClr val="000000"/>
              </a:gs>
              <a:gs pos="100000">
                <a:srgbClr val="2F5496"/>
              </a:gs>
            </a:gsLst>
            <a:lin ang="1859992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 name="Google Shape;354;g125156d8fe6_0_106"/>
          <p:cNvSpPr/>
          <p:nvPr/>
        </p:nvSpPr>
        <p:spPr>
          <a:xfrm rot="-5400000">
            <a:off x="-158549" y="2660421"/>
            <a:ext cx="4355700" cy="4038600"/>
          </a:xfrm>
          <a:prstGeom prst="rect">
            <a:avLst/>
          </a:prstGeom>
          <a:gradFill>
            <a:gsLst>
              <a:gs pos="0">
                <a:srgbClr val="4472C4">
                  <a:alpha val="48627"/>
                </a:srgbClr>
              </a:gs>
              <a:gs pos="100000">
                <a:srgbClr val="1F3864">
                  <a:alpha val="0"/>
                </a:srgbClr>
              </a:gs>
            </a:gsLst>
            <a:lin ang="113999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5" name="Google Shape;355;g125156d8fe6_0_106"/>
          <p:cNvSpPr/>
          <p:nvPr/>
        </p:nvSpPr>
        <p:spPr>
          <a:xfrm rot="-5400000" flipH="1">
            <a:off x="-1180946" y="1638150"/>
            <a:ext cx="6857700" cy="3581400"/>
          </a:xfrm>
          <a:prstGeom prst="rect">
            <a:avLst/>
          </a:prstGeom>
          <a:gradFill>
            <a:gsLst>
              <a:gs pos="0">
                <a:srgbClr val="000000">
                  <a:alpha val="57647"/>
                </a:srgbClr>
              </a:gs>
              <a:gs pos="69000">
                <a:srgbClr val="4472C4">
                  <a:alpha val="0"/>
                </a:srgbClr>
              </a:gs>
              <a:gs pos="100000">
                <a:srgbClr val="4472C4">
                  <a:alpha val="0"/>
                </a:srgbClr>
              </a:gs>
            </a:gsLst>
            <a:lin ang="1319991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6" name="Google Shape;356;g125156d8fe6_0_106"/>
          <p:cNvSpPr/>
          <p:nvPr/>
        </p:nvSpPr>
        <p:spPr>
          <a:xfrm rot="6100492">
            <a:off x="-752289" y="1199324"/>
            <a:ext cx="4811682" cy="4091540"/>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0">
                <a:srgbClr val="8DA9DB">
                  <a:alpha val="0"/>
                </a:srgbClr>
              </a:gs>
              <a:gs pos="39000">
                <a:srgbClr val="8DA9DB">
                  <a:alpha val="0"/>
                </a:srgbClr>
              </a:gs>
              <a:gs pos="100000">
                <a:srgbClr val="2F5496">
                  <a:alpha val="24705"/>
                </a:srgbClr>
              </a:gs>
            </a:gsLst>
            <a:lin ang="1859992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7" name="Google Shape;357;g125156d8fe6_0_106"/>
          <p:cNvSpPr txBox="1">
            <a:spLocks noGrp="1"/>
          </p:cNvSpPr>
          <p:nvPr>
            <p:ph type="title"/>
          </p:nvPr>
        </p:nvSpPr>
        <p:spPr>
          <a:xfrm>
            <a:off x="0" y="-429"/>
            <a:ext cx="4038600" cy="2484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FFFF"/>
              </a:buClr>
              <a:buSzPts val="8000"/>
              <a:buFont typeface="Calibri"/>
              <a:buNone/>
            </a:pPr>
            <a:r>
              <a:rPr lang="en-US" sz="7000" b="1" dirty="0">
                <a:solidFill>
                  <a:srgbClr val="FFFFFF"/>
                </a:solidFill>
                <a:latin typeface="Economica"/>
                <a:ea typeface="Economica"/>
                <a:cs typeface="Economica"/>
                <a:sym typeface="Economica"/>
              </a:rPr>
              <a:t>Analysis</a:t>
            </a:r>
            <a:endParaRPr sz="7000" b="1" dirty="0">
              <a:solidFill>
                <a:srgbClr val="FFFFFF"/>
              </a:solidFill>
              <a:latin typeface="Economica"/>
              <a:ea typeface="Economica"/>
              <a:cs typeface="Economica"/>
              <a:sym typeface="Economica"/>
            </a:endParaRPr>
          </a:p>
        </p:txBody>
      </p:sp>
      <p:sp>
        <p:nvSpPr>
          <p:cNvPr id="358" name="Google Shape;358;g125156d8fe6_0_106"/>
          <p:cNvSpPr txBox="1"/>
          <p:nvPr/>
        </p:nvSpPr>
        <p:spPr>
          <a:xfrm>
            <a:off x="105250" y="2501875"/>
            <a:ext cx="3935400" cy="397110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Aggregate Trends Over Time</a:t>
            </a:r>
            <a:endParaRPr sz="3900" b="0" i="0" u="none" strike="noStrike" cap="none">
              <a:solidFill>
                <a:schemeClr val="lt1"/>
              </a:solidFill>
              <a:latin typeface="Economica"/>
              <a:ea typeface="Economica"/>
              <a:cs typeface="Economica"/>
              <a:sym typeface="Economica"/>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Economica"/>
              <a:ea typeface="Economica"/>
              <a:cs typeface="Economica"/>
              <a:sym typeface="Economica"/>
            </a:endParaRPr>
          </a:p>
          <a:p>
            <a:pPr marL="457200" marR="0" lvl="0" indent="-457200" algn="l" rtl="0">
              <a:lnSpc>
                <a:spcPct val="10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Individual Correlation to Trends</a:t>
            </a:r>
            <a:endParaRPr sz="3900" b="0" i="0" u="none" strike="noStrike" cap="none">
              <a:solidFill>
                <a:schemeClr val="lt1"/>
              </a:solidFill>
              <a:latin typeface="Economica"/>
              <a:ea typeface="Economica"/>
              <a:cs typeface="Economica"/>
              <a:sym typeface="Economica"/>
            </a:endParaRPr>
          </a:p>
          <a:p>
            <a:pPr marL="914400" marR="0" lvl="1" indent="-476250" algn="l" rtl="0">
              <a:lnSpc>
                <a:spcPct val="10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Story vs Total Share Rate</a:t>
            </a:r>
            <a:endParaRPr sz="3900" b="0" i="0" u="none" strike="noStrike" cap="none">
              <a:solidFill>
                <a:schemeClr val="lt1"/>
              </a:solidFill>
              <a:latin typeface="Economica"/>
              <a:ea typeface="Economica"/>
              <a:cs typeface="Economica"/>
              <a:sym typeface="Economica"/>
            </a:endParaRPr>
          </a:p>
        </p:txBody>
      </p:sp>
      <p:pic>
        <p:nvPicPr>
          <p:cNvPr id="359" name="Google Shape;359;g125156d8fe6_0_106"/>
          <p:cNvPicPr preferRelativeResize="0"/>
          <p:nvPr/>
        </p:nvPicPr>
        <p:blipFill rotWithShape="1">
          <a:blip r:embed="rId3">
            <a:alphaModFix/>
          </a:blip>
          <a:srcRect/>
          <a:stretch/>
        </p:blipFill>
        <p:spPr>
          <a:xfrm>
            <a:off x="4395368" y="-59600"/>
            <a:ext cx="7248367" cy="68580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4"/>
        <p:cNvGrpSpPr/>
        <p:nvPr/>
      </p:nvGrpSpPr>
      <p:grpSpPr>
        <a:xfrm>
          <a:off x="0" y="0"/>
          <a:ext cx="0" cy="0"/>
          <a:chOff x="0" y="0"/>
          <a:chExt cx="0" cy="0"/>
        </a:xfrm>
      </p:grpSpPr>
      <p:sp>
        <p:nvSpPr>
          <p:cNvPr id="365" name="Google Shape;365;p19"/>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66" name="Google Shape;366;p19" descr="A large crowd of people outside a building&#10;&#10;Description automatically generated with low confidence"/>
          <p:cNvPicPr preferRelativeResize="0">
            <a:picLocks noGrp="1"/>
          </p:cNvPicPr>
          <p:nvPr>
            <p:ph type="body" idx="1"/>
          </p:nvPr>
        </p:nvPicPr>
        <p:blipFill rotWithShape="1">
          <a:blip r:embed="rId3">
            <a:alphaModFix/>
          </a:blip>
          <a:srcRect t="13477"/>
          <a:stretch/>
        </p:blipFill>
        <p:spPr>
          <a:xfrm>
            <a:off x="20" y="1282"/>
            <a:ext cx="12191980" cy="685671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1"/>
        <p:cNvGrpSpPr/>
        <p:nvPr/>
      </p:nvGrpSpPr>
      <p:grpSpPr>
        <a:xfrm>
          <a:off x="0" y="0"/>
          <a:ext cx="0" cy="0"/>
          <a:chOff x="0" y="0"/>
          <a:chExt cx="0" cy="0"/>
        </a:xfrm>
      </p:grpSpPr>
      <p:sp>
        <p:nvSpPr>
          <p:cNvPr id="372" name="Google Shape;372;p20"/>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3" name="Google Shape;373;p20" descr="A group of men standing next to a person sitting at a desk&#10;&#10;Description automatically generated with low confidence"/>
          <p:cNvPicPr preferRelativeResize="0">
            <a:picLocks noGrp="1"/>
          </p:cNvPicPr>
          <p:nvPr>
            <p:ph type="body" idx="1"/>
          </p:nvPr>
        </p:nvPicPr>
        <p:blipFill rotWithShape="1">
          <a:blip r:embed="rId3">
            <a:alphaModFix/>
          </a:blip>
          <a:srcRect b="15"/>
          <a:stretch/>
        </p:blipFill>
        <p:spPr>
          <a:xfrm>
            <a:off x="20" y="1282"/>
            <a:ext cx="12191980" cy="68567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7"/>
        <p:cNvGrpSpPr/>
        <p:nvPr/>
      </p:nvGrpSpPr>
      <p:grpSpPr>
        <a:xfrm>
          <a:off x="0" y="0"/>
          <a:ext cx="0" cy="0"/>
          <a:chOff x="0" y="0"/>
          <a:chExt cx="0" cy="0"/>
        </a:xfrm>
      </p:grpSpPr>
      <p:sp>
        <p:nvSpPr>
          <p:cNvPr id="378" name="Google Shape;378;p21"/>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9" name="Google Shape;379;p21" descr="A person holding a sign&#10;&#10;Description automatically generated"/>
          <p:cNvPicPr preferRelativeResize="0">
            <a:picLocks noGrp="1"/>
          </p:cNvPicPr>
          <p:nvPr>
            <p:ph type="body" idx="1"/>
          </p:nvPr>
        </p:nvPicPr>
        <p:blipFill rotWithShape="1">
          <a:blip r:embed="rId3">
            <a:alphaModFix/>
          </a:blip>
          <a:srcRect b="21065"/>
          <a:stretch/>
        </p:blipFill>
        <p:spPr>
          <a:xfrm>
            <a:off x="20" y="1282"/>
            <a:ext cx="12191980" cy="685671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3"/>
        <p:cNvGrpSpPr/>
        <p:nvPr/>
      </p:nvGrpSpPr>
      <p:grpSpPr>
        <a:xfrm>
          <a:off x="0" y="0"/>
          <a:ext cx="0" cy="0"/>
          <a:chOff x="0" y="0"/>
          <a:chExt cx="0" cy="0"/>
        </a:xfrm>
      </p:grpSpPr>
      <p:sp>
        <p:nvSpPr>
          <p:cNvPr id="384" name="Google Shape;384;p22"/>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5" name="Google Shape;385;p22" descr="A picture containing person, person, indoor, suit&#10;&#10;Description automatically generated"/>
          <p:cNvPicPr preferRelativeResize="0">
            <a:picLocks noGrp="1"/>
          </p:cNvPicPr>
          <p:nvPr>
            <p:ph type="body" idx="1"/>
          </p:nvPr>
        </p:nvPicPr>
        <p:blipFill rotWithShape="1">
          <a:blip r:embed="rId3">
            <a:alphaModFix/>
          </a:blip>
          <a:srcRect t="2442" b="13302"/>
          <a:stretch/>
        </p:blipFill>
        <p:spPr>
          <a:xfrm>
            <a:off x="20" y="1282"/>
            <a:ext cx="12191980" cy="685671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9"/>
        <p:cNvGrpSpPr/>
        <p:nvPr/>
      </p:nvGrpSpPr>
      <p:grpSpPr>
        <a:xfrm>
          <a:off x="0" y="0"/>
          <a:ext cx="0" cy="0"/>
          <a:chOff x="0" y="0"/>
          <a:chExt cx="0" cy="0"/>
        </a:xfrm>
      </p:grpSpPr>
      <p:sp>
        <p:nvSpPr>
          <p:cNvPr id="390" name="Google Shape;390;p2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1" name="Google Shape;391;p23"/>
          <p:cNvSpPr/>
          <p:nvPr/>
        </p:nvSpPr>
        <p:spPr>
          <a:xfrm flipH="1">
            <a:off x="-1" y="0"/>
            <a:ext cx="12191999" cy="6858000"/>
          </a:xfrm>
          <a:prstGeom prst="rect">
            <a:avLst/>
          </a:prstGeom>
          <a:gradFill>
            <a:gsLst>
              <a:gs pos="0">
                <a:srgbClr val="1F3864"/>
              </a:gs>
              <a:gs pos="100000">
                <a:srgbClr val="000000"/>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2" name="Google Shape;392;p23"/>
          <p:cNvSpPr/>
          <p:nvPr/>
        </p:nvSpPr>
        <p:spPr>
          <a:xfrm rot="10800000">
            <a:off x="0" y="-4"/>
            <a:ext cx="12192000" cy="6402581"/>
          </a:xfrm>
          <a:prstGeom prst="rect">
            <a:avLst/>
          </a:prstGeom>
          <a:gradFill>
            <a:gsLst>
              <a:gs pos="0">
                <a:srgbClr val="2F5496">
                  <a:alpha val="57647"/>
                </a:srgbClr>
              </a:gs>
              <a:gs pos="1000">
                <a:srgbClr val="2F5496">
                  <a:alpha val="57647"/>
                </a:srgbClr>
              </a:gs>
              <a:gs pos="100000">
                <a:srgbClr val="000000"/>
              </a:gs>
            </a:gsLst>
            <a:lin ang="15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3"/>
          <p:cNvSpPr/>
          <p:nvPr/>
        </p:nvSpPr>
        <p:spPr>
          <a:xfrm rot="5400000" flipH="1">
            <a:off x="2663054" y="-2653923"/>
            <a:ext cx="6858001" cy="12165846"/>
          </a:xfrm>
          <a:prstGeom prst="rect">
            <a:avLst/>
          </a:prstGeom>
          <a:gradFill>
            <a:gsLst>
              <a:gs pos="0">
                <a:srgbClr val="1F3864">
                  <a:alpha val="0"/>
                </a:srgbClr>
              </a:gs>
              <a:gs pos="13000">
                <a:srgbClr val="1F3864">
                  <a:alpha val="0"/>
                </a:srgbClr>
              </a:gs>
              <a:gs pos="99000">
                <a:srgbClr val="000000">
                  <a:alpha val="26666"/>
                </a:srgbClr>
              </a:gs>
              <a:gs pos="100000">
                <a:srgbClr val="000000">
                  <a:alpha val="26666"/>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3"/>
          <p:cNvSpPr/>
          <p:nvPr/>
        </p:nvSpPr>
        <p:spPr>
          <a:xfrm flipH="1">
            <a:off x="6094763" y="0"/>
            <a:ext cx="6096001" cy="6858000"/>
          </a:xfrm>
          <a:prstGeom prst="rect">
            <a:avLst/>
          </a:prstGeom>
          <a:gradFill>
            <a:gsLst>
              <a:gs pos="0">
                <a:srgbClr val="1F3864">
                  <a:alpha val="0"/>
                </a:srgbClr>
              </a:gs>
              <a:gs pos="13000">
                <a:srgbClr val="1F3864">
                  <a:alpha val="0"/>
                </a:srgbClr>
              </a:gs>
              <a:gs pos="99000">
                <a:srgbClr val="2F5496">
                  <a:alpha val="48627"/>
                </a:srgbClr>
              </a:gs>
              <a:gs pos="100000">
                <a:srgbClr val="2F5496">
                  <a:alpha val="48627"/>
                </a:srgbClr>
              </a:gs>
            </a:gsLst>
            <a:lin ang="6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5" name="Google Shape;395;p23"/>
          <p:cNvSpPr/>
          <p:nvPr/>
        </p:nvSpPr>
        <p:spPr>
          <a:xfrm flipH="1">
            <a:off x="-4" y="-3"/>
            <a:ext cx="12182871" cy="6871922"/>
          </a:xfrm>
          <a:prstGeom prst="rect">
            <a:avLst/>
          </a:prstGeom>
          <a:gradFill>
            <a:gsLst>
              <a:gs pos="0">
                <a:srgbClr val="000000">
                  <a:alpha val="33725"/>
                </a:srgbClr>
              </a:gs>
              <a:gs pos="13000">
                <a:srgbClr val="000000">
                  <a:alpha val="33725"/>
                </a:srgbClr>
              </a:gs>
              <a:gs pos="99000">
                <a:srgbClr val="2F5496">
                  <a:alpha val="0"/>
                </a:srgbClr>
              </a:gs>
              <a:gs pos="100000">
                <a:srgbClr val="2F5496">
                  <a:alpha val="0"/>
                </a:srgbClr>
              </a:gs>
            </a:gsLst>
            <a:lin ang="4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6" name="Google Shape;396;p23"/>
          <p:cNvSpPr/>
          <p:nvPr/>
        </p:nvSpPr>
        <p:spPr>
          <a:xfrm>
            <a:off x="987713" y="4049"/>
            <a:ext cx="10216576" cy="4729040"/>
          </a:xfrm>
          <a:custGeom>
            <a:avLst/>
            <a:gdLst/>
            <a:ahLst/>
            <a:cxnLst/>
            <a:rect l="l" t="t" r="r" b="b"/>
            <a:pathLst>
              <a:path w="10216576" h="4729040" extrusionOk="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0">
                <a:srgbClr val="1F3864">
                  <a:alpha val="2745"/>
                </a:srgbClr>
              </a:gs>
              <a:gs pos="7000">
                <a:srgbClr val="1F3864">
                  <a:alpha val="2745"/>
                </a:srgbClr>
              </a:gs>
              <a:gs pos="99000">
                <a:srgbClr val="4472C4">
                  <a:alpha val="22745"/>
                </a:srgbClr>
              </a:gs>
              <a:gs pos="100000">
                <a:srgbClr val="4472C4">
                  <a:alpha val="22745"/>
                </a:srgbClr>
              </a:gs>
            </a:gsLst>
            <a:lin ang="10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7" name="Google Shape;397;p23"/>
          <p:cNvSpPr txBox="1">
            <a:spLocks noGrp="1"/>
          </p:cNvSpPr>
          <p:nvPr>
            <p:ph type="title"/>
          </p:nvPr>
        </p:nvSpPr>
        <p:spPr>
          <a:xfrm>
            <a:off x="2026693" y="1030406"/>
            <a:ext cx="8147713" cy="308124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8800"/>
              <a:buFont typeface="Calibri"/>
              <a:buNone/>
            </a:pPr>
            <a:r>
              <a:rPr lang="en-US" sz="8800" b="1">
                <a:solidFill>
                  <a:srgbClr val="FFFFFF"/>
                </a:solidFill>
                <a:latin typeface="Economica"/>
                <a:ea typeface="Economica"/>
                <a:cs typeface="Economica"/>
                <a:sym typeface="Economica"/>
              </a:rPr>
              <a:t>Questions?</a:t>
            </a:r>
            <a:endParaRPr>
              <a:latin typeface="Economica"/>
              <a:ea typeface="Economica"/>
              <a:cs typeface="Economica"/>
              <a:sym typeface="Economic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sp>
        <p:nvSpPr>
          <p:cNvPr id="402" name="Google Shape;402;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3" name="Google Shape;403;p5"/>
          <p:cNvSpPr/>
          <p:nvPr/>
        </p:nvSpPr>
        <p:spPr>
          <a:xfrm flipH="1">
            <a:off x="-1" y="0"/>
            <a:ext cx="12191999" cy="6858000"/>
          </a:xfrm>
          <a:prstGeom prst="rect">
            <a:avLst/>
          </a:prstGeom>
          <a:gradFill>
            <a:gsLst>
              <a:gs pos="0">
                <a:srgbClr val="1F3864"/>
              </a:gs>
              <a:gs pos="100000">
                <a:srgbClr val="000000"/>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4" name="Google Shape;404;p5"/>
          <p:cNvSpPr/>
          <p:nvPr/>
        </p:nvSpPr>
        <p:spPr>
          <a:xfrm rot="10800000">
            <a:off x="0" y="-4"/>
            <a:ext cx="12192000" cy="6402581"/>
          </a:xfrm>
          <a:prstGeom prst="rect">
            <a:avLst/>
          </a:prstGeom>
          <a:gradFill>
            <a:gsLst>
              <a:gs pos="0">
                <a:srgbClr val="2F5496">
                  <a:alpha val="57647"/>
                </a:srgbClr>
              </a:gs>
              <a:gs pos="1000">
                <a:srgbClr val="2F5496">
                  <a:alpha val="57647"/>
                </a:srgbClr>
              </a:gs>
              <a:gs pos="100000">
                <a:srgbClr val="000000"/>
              </a:gs>
            </a:gsLst>
            <a:lin ang="15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5" name="Google Shape;405;p5"/>
          <p:cNvSpPr/>
          <p:nvPr/>
        </p:nvSpPr>
        <p:spPr>
          <a:xfrm rot="5400000" flipH="1">
            <a:off x="2663054" y="-2653923"/>
            <a:ext cx="6858001" cy="12165846"/>
          </a:xfrm>
          <a:prstGeom prst="rect">
            <a:avLst/>
          </a:prstGeom>
          <a:gradFill>
            <a:gsLst>
              <a:gs pos="0">
                <a:srgbClr val="1F3864">
                  <a:alpha val="0"/>
                </a:srgbClr>
              </a:gs>
              <a:gs pos="13000">
                <a:srgbClr val="1F3864">
                  <a:alpha val="0"/>
                </a:srgbClr>
              </a:gs>
              <a:gs pos="99000">
                <a:srgbClr val="000000">
                  <a:alpha val="26666"/>
                </a:srgbClr>
              </a:gs>
              <a:gs pos="100000">
                <a:srgbClr val="000000">
                  <a:alpha val="26666"/>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6" name="Google Shape;406;p5"/>
          <p:cNvSpPr/>
          <p:nvPr/>
        </p:nvSpPr>
        <p:spPr>
          <a:xfrm flipH="1">
            <a:off x="6094763" y="0"/>
            <a:ext cx="6096001" cy="6858000"/>
          </a:xfrm>
          <a:prstGeom prst="rect">
            <a:avLst/>
          </a:prstGeom>
          <a:gradFill>
            <a:gsLst>
              <a:gs pos="0">
                <a:srgbClr val="1F3864">
                  <a:alpha val="0"/>
                </a:srgbClr>
              </a:gs>
              <a:gs pos="13000">
                <a:srgbClr val="1F3864">
                  <a:alpha val="0"/>
                </a:srgbClr>
              </a:gs>
              <a:gs pos="99000">
                <a:srgbClr val="2F5496">
                  <a:alpha val="48627"/>
                </a:srgbClr>
              </a:gs>
              <a:gs pos="100000">
                <a:srgbClr val="2F5496">
                  <a:alpha val="48627"/>
                </a:srgbClr>
              </a:gs>
            </a:gsLst>
            <a:lin ang="6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7" name="Google Shape;407;p5"/>
          <p:cNvSpPr/>
          <p:nvPr/>
        </p:nvSpPr>
        <p:spPr>
          <a:xfrm flipH="1">
            <a:off x="-4" y="-3"/>
            <a:ext cx="12182871" cy="6871922"/>
          </a:xfrm>
          <a:prstGeom prst="rect">
            <a:avLst/>
          </a:prstGeom>
          <a:gradFill>
            <a:gsLst>
              <a:gs pos="0">
                <a:srgbClr val="000000">
                  <a:alpha val="33725"/>
                </a:srgbClr>
              </a:gs>
              <a:gs pos="13000">
                <a:srgbClr val="000000">
                  <a:alpha val="33725"/>
                </a:srgbClr>
              </a:gs>
              <a:gs pos="99000">
                <a:srgbClr val="2F5496">
                  <a:alpha val="0"/>
                </a:srgbClr>
              </a:gs>
              <a:gs pos="100000">
                <a:srgbClr val="2F5496">
                  <a:alpha val="0"/>
                </a:srgbClr>
              </a:gs>
            </a:gsLst>
            <a:lin ang="4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8" name="Google Shape;408;p5"/>
          <p:cNvSpPr/>
          <p:nvPr/>
        </p:nvSpPr>
        <p:spPr>
          <a:xfrm>
            <a:off x="987713" y="4049"/>
            <a:ext cx="10216576" cy="4729040"/>
          </a:xfrm>
          <a:custGeom>
            <a:avLst/>
            <a:gdLst/>
            <a:ahLst/>
            <a:cxnLst/>
            <a:rect l="l" t="t" r="r" b="b"/>
            <a:pathLst>
              <a:path w="10216576" h="4729040" extrusionOk="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0">
                <a:srgbClr val="1F3864">
                  <a:alpha val="2745"/>
                </a:srgbClr>
              </a:gs>
              <a:gs pos="7000">
                <a:srgbClr val="1F3864">
                  <a:alpha val="2745"/>
                </a:srgbClr>
              </a:gs>
              <a:gs pos="99000">
                <a:srgbClr val="4472C4">
                  <a:alpha val="22745"/>
                </a:srgbClr>
              </a:gs>
              <a:gs pos="100000">
                <a:srgbClr val="4472C4">
                  <a:alpha val="22745"/>
                </a:srgbClr>
              </a:gs>
            </a:gsLst>
            <a:lin ang="10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9" name="Google Shape;409;p5"/>
          <p:cNvSpPr txBox="1">
            <a:spLocks noGrp="1"/>
          </p:cNvSpPr>
          <p:nvPr>
            <p:ph type="title"/>
          </p:nvPr>
        </p:nvSpPr>
        <p:spPr>
          <a:xfrm>
            <a:off x="2026693" y="1030406"/>
            <a:ext cx="8147713" cy="308124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8800"/>
              <a:buFont typeface="Calibri"/>
              <a:buNone/>
            </a:pPr>
            <a:r>
              <a:rPr lang="en-US" sz="8800" b="1">
                <a:solidFill>
                  <a:srgbClr val="FFFFFF"/>
                </a:solidFill>
                <a:latin typeface="Economica"/>
                <a:ea typeface="Economica"/>
                <a:cs typeface="Economica"/>
                <a:sym typeface="Economica"/>
              </a:rPr>
              <a:t>Appendix</a:t>
            </a:r>
            <a:endParaRPr>
              <a:latin typeface="Economica"/>
              <a:ea typeface="Economica"/>
              <a:cs typeface="Economica"/>
              <a:sym typeface="Economic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3"/>
        <p:cNvGrpSpPr/>
        <p:nvPr/>
      </p:nvGrpSpPr>
      <p:grpSpPr>
        <a:xfrm>
          <a:off x="0" y="0"/>
          <a:ext cx="0" cy="0"/>
          <a:chOff x="0" y="0"/>
          <a:chExt cx="0" cy="0"/>
        </a:xfrm>
      </p:grpSpPr>
      <p:sp>
        <p:nvSpPr>
          <p:cNvPr id="414" name="Google Shape;414;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5" name="Google Shape;415;p6"/>
          <p:cNvSpPr/>
          <p:nvPr/>
        </p:nvSpPr>
        <p:spPr>
          <a:xfrm rot="10800000" flipH="1">
            <a:off x="2" y="55"/>
            <a:ext cx="12192000" cy="1575900"/>
          </a:xfrm>
          <a:prstGeom prst="rect">
            <a:avLst/>
          </a:prstGeom>
          <a:gradFill>
            <a:gsLst>
              <a:gs pos="0">
                <a:srgbClr val="000000">
                  <a:alpha val="94509"/>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6" name="Google Shape;416;p6"/>
          <p:cNvSpPr/>
          <p:nvPr/>
        </p:nvSpPr>
        <p:spPr>
          <a:xfrm>
            <a:off x="0" y="0"/>
            <a:ext cx="8128800" cy="1575600"/>
          </a:xfrm>
          <a:prstGeom prst="rect">
            <a:avLst/>
          </a:prstGeom>
          <a:gradFill>
            <a:gsLst>
              <a:gs pos="0">
                <a:srgbClr val="4472C4">
                  <a:alpha val="40000"/>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7" name="Google Shape;417;p6"/>
          <p:cNvSpPr/>
          <p:nvPr/>
        </p:nvSpPr>
        <p:spPr>
          <a:xfrm flipH="1">
            <a:off x="-1" y="-1"/>
            <a:ext cx="12192000" cy="1574400"/>
          </a:xfrm>
          <a:prstGeom prst="rect">
            <a:avLst/>
          </a:prstGeom>
          <a:gradFill>
            <a:gsLst>
              <a:gs pos="0">
                <a:srgbClr val="000000">
                  <a:alpha val="61568"/>
                </a:srgbClr>
              </a:gs>
              <a:gs pos="78000">
                <a:srgbClr val="4472C4">
                  <a:alpha val="13725"/>
                </a:srgbClr>
              </a:gs>
              <a:gs pos="100000">
                <a:srgbClr val="4472C4">
                  <a:alpha val="13725"/>
                </a:srgbClr>
              </a:gs>
            </a:gsLst>
            <a:lin ang="1560015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8" name="Google Shape;418;p6"/>
          <p:cNvSpPr txBox="1">
            <a:spLocks noGrp="1"/>
          </p:cNvSpPr>
          <p:nvPr>
            <p:ph type="title"/>
          </p:nvPr>
        </p:nvSpPr>
        <p:spPr>
          <a:xfrm>
            <a:off x="0" y="208375"/>
            <a:ext cx="8128800" cy="1159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6000" b="1">
                <a:solidFill>
                  <a:schemeClr val="lt1"/>
                </a:solidFill>
                <a:latin typeface="Economica"/>
                <a:ea typeface="Economica"/>
                <a:cs typeface="Economica"/>
                <a:sym typeface="Economica"/>
              </a:rPr>
              <a:t>Cluster Daily Item Count</a:t>
            </a:r>
            <a:endParaRPr sz="6000" b="1">
              <a:solidFill>
                <a:schemeClr val="lt1"/>
              </a:solidFill>
              <a:latin typeface="Economica"/>
              <a:ea typeface="Economica"/>
              <a:cs typeface="Economica"/>
              <a:sym typeface="Economica"/>
            </a:endParaRPr>
          </a:p>
        </p:txBody>
      </p:sp>
      <p:sp>
        <p:nvSpPr>
          <p:cNvPr id="419" name="Google Shape;419;p6"/>
          <p:cNvSpPr txBox="1"/>
          <p:nvPr/>
        </p:nvSpPr>
        <p:spPr>
          <a:xfrm>
            <a:off x="794950" y="2266225"/>
            <a:ext cx="4959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20" name="Google Shape;420;p6"/>
          <p:cNvSpPr txBox="1"/>
          <p:nvPr/>
        </p:nvSpPr>
        <p:spPr>
          <a:xfrm>
            <a:off x="972925" y="2432325"/>
            <a:ext cx="3405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aphicFrame>
        <p:nvGraphicFramePr>
          <p:cNvPr id="421" name="Google Shape;421;p6"/>
          <p:cNvGraphicFramePr/>
          <p:nvPr/>
        </p:nvGraphicFramePr>
        <p:xfrm>
          <a:off x="0" y="1574400"/>
          <a:ext cx="12192000" cy="5283600"/>
        </p:xfrm>
        <a:graphic>
          <a:graphicData uri="http://schemas.openxmlformats.org/drawingml/2006/chart">
            <c:chart xmlns:c="http://schemas.openxmlformats.org/drawingml/2006/chart" xmlns:r="http://schemas.openxmlformats.org/officeDocument/2006/relationships" r:id="rId3"/>
          </a:graphicData>
        </a:graphic>
      </p:graphicFrame>
      <p:sp>
        <p:nvSpPr>
          <p:cNvPr id="422" name="Google Shape;422;p6"/>
          <p:cNvSpPr/>
          <p:nvPr/>
        </p:nvSpPr>
        <p:spPr>
          <a:xfrm rot="5400000" flipH="1">
            <a:off x="2070205" y="1094725"/>
            <a:ext cx="2834640" cy="5577840"/>
          </a:xfrm>
          <a:prstGeom prst="bentArrow">
            <a:avLst>
              <a:gd name="adj1" fmla="val 25000"/>
              <a:gd name="adj2" fmla="val 25000"/>
              <a:gd name="adj3" fmla="val 25000"/>
              <a:gd name="adj4" fmla="val 4375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23" name="Google Shape;423;p6"/>
          <p:cNvSpPr/>
          <p:nvPr/>
        </p:nvSpPr>
        <p:spPr>
          <a:xfrm rot="1309067">
            <a:off x="6190606" y="3765370"/>
            <a:ext cx="5960806" cy="1367246"/>
          </a:xfrm>
          <a:prstGeom prst="rightArrow">
            <a:avLst>
              <a:gd name="adj1" fmla="val 50000"/>
              <a:gd name="adj2" fmla="val 50000"/>
            </a:avLst>
          </a:prstGeom>
          <a:solidFill>
            <a:schemeClr val="accent2"/>
          </a:solidFill>
          <a:ln w="25400" cap="flat" cmpd="sng">
            <a:solidFill>
              <a:srgbClr val="C55A1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3"/>
                                        </p:tgtEl>
                                        <p:attrNameLst>
                                          <p:attrName>style.visibility</p:attrName>
                                        </p:attrNameLst>
                                      </p:cBhvr>
                                      <p:to>
                                        <p:strVal val="visible"/>
                                      </p:to>
                                    </p:set>
                                    <p:animEffect transition="in" filter="fade">
                                      <p:cBhvr>
                                        <p:cTn id="12" dur="1000"/>
                                        <p:tgtEl>
                                          <p:spTgt spid="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7"/>
        <p:cNvGrpSpPr/>
        <p:nvPr/>
      </p:nvGrpSpPr>
      <p:grpSpPr>
        <a:xfrm>
          <a:off x="0" y="0"/>
          <a:ext cx="0" cy="0"/>
          <a:chOff x="0" y="0"/>
          <a:chExt cx="0" cy="0"/>
        </a:xfrm>
      </p:grpSpPr>
      <p:sp>
        <p:nvSpPr>
          <p:cNvPr id="428" name="Google Shape;428;p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9" name="Google Shape;429;p14"/>
          <p:cNvSpPr/>
          <p:nvPr/>
        </p:nvSpPr>
        <p:spPr>
          <a:xfrm rot="10800000" flipH="1">
            <a:off x="2" y="55"/>
            <a:ext cx="12192000" cy="1575900"/>
          </a:xfrm>
          <a:prstGeom prst="rect">
            <a:avLst/>
          </a:prstGeom>
          <a:gradFill>
            <a:gsLst>
              <a:gs pos="0">
                <a:srgbClr val="000000">
                  <a:alpha val="94509"/>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0" name="Google Shape;430;p14"/>
          <p:cNvSpPr/>
          <p:nvPr/>
        </p:nvSpPr>
        <p:spPr>
          <a:xfrm>
            <a:off x="0" y="0"/>
            <a:ext cx="8128800" cy="1575600"/>
          </a:xfrm>
          <a:prstGeom prst="rect">
            <a:avLst/>
          </a:prstGeom>
          <a:gradFill>
            <a:gsLst>
              <a:gs pos="0">
                <a:srgbClr val="4472C4">
                  <a:alpha val="40000"/>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1" name="Google Shape;431;p14"/>
          <p:cNvSpPr/>
          <p:nvPr/>
        </p:nvSpPr>
        <p:spPr>
          <a:xfrm flipH="1">
            <a:off x="-1" y="-1"/>
            <a:ext cx="12192000" cy="1574400"/>
          </a:xfrm>
          <a:prstGeom prst="rect">
            <a:avLst/>
          </a:prstGeom>
          <a:gradFill>
            <a:gsLst>
              <a:gs pos="0">
                <a:srgbClr val="000000">
                  <a:alpha val="61568"/>
                </a:srgbClr>
              </a:gs>
              <a:gs pos="78000">
                <a:srgbClr val="4472C4">
                  <a:alpha val="13725"/>
                </a:srgbClr>
              </a:gs>
              <a:gs pos="100000">
                <a:srgbClr val="4472C4">
                  <a:alpha val="13725"/>
                </a:srgbClr>
              </a:gs>
            </a:gsLst>
            <a:lin ang="1560015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2" name="Google Shape;432;p14"/>
          <p:cNvSpPr txBox="1">
            <a:spLocks noGrp="1"/>
          </p:cNvSpPr>
          <p:nvPr>
            <p:ph type="title"/>
          </p:nvPr>
        </p:nvSpPr>
        <p:spPr>
          <a:xfrm>
            <a:off x="-1" y="208375"/>
            <a:ext cx="8210939" cy="1159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6000" b="1">
                <a:solidFill>
                  <a:schemeClr val="lt1"/>
                </a:solidFill>
                <a:latin typeface="Economica"/>
                <a:ea typeface="Economica"/>
                <a:cs typeface="Economica"/>
                <a:sym typeface="Economica"/>
              </a:rPr>
              <a:t>Cluster WoW Average Growth %</a:t>
            </a:r>
            <a:endParaRPr sz="6000" b="1">
              <a:solidFill>
                <a:schemeClr val="lt1"/>
              </a:solidFill>
              <a:latin typeface="Economica"/>
              <a:ea typeface="Economica"/>
              <a:cs typeface="Economica"/>
              <a:sym typeface="Economica"/>
            </a:endParaRPr>
          </a:p>
        </p:txBody>
      </p:sp>
      <p:sp>
        <p:nvSpPr>
          <p:cNvPr id="433" name="Google Shape;433;p14"/>
          <p:cNvSpPr txBox="1"/>
          <p:nvPr/>
        </p:nvSpPr>
        <p:spPr>
          <a:xfrm>
            <a:off x="794950" y="2266225"/>
            <a:ext cx="4959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34" name="Google Shape;434;p14"/>
          <p:cNvSpPr txBox="1"/>
          <p:nvPr/>
        </p:nvSpPr>
        <p:spPr>
          <a:xfrm>
            <a:off x="972925" y="2432325"/>
            <a:ext cx="3405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aphicFrame>
        <p:nvGraphicFramePr>
          <p:cNvPr id="435" name="Google Shape;435;p14"/>
          <p:cNvGraphicFramePr/>
          <p:nvPr/>
        </p:nvGraphicFramePr>
        <p:xfrm>
          <a:off x="0" y="1574400"/>
          <a:ext cx="12192000" cy="52836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flipH="1">
            <a:off x="-1" y="0"/>
            <a:ext cx="12191999" cy="6858000"/>
          </a:xfrm>
          <a:prstGeom prst="rect">
            <a:avLst/>
          </a:prstGeom>
          <a:gradFill>
            <a:gsLst>
              <a:gs pos="0">
                <a:srgbClr val="1F3864"/>
              </a:gs>
              <a:gs pos="100000">
                <a:srgbClr val="000000"/>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rot="10800000">
            <a:off x="0" y="-4"/>
            <a:ext cx="12192000" cy="6402581"/>
          </a:xfrm>
          <a:prstGeom prst="rect">
            <a:avLst/>
          </a:prstGeom>
          <a:gradFill>
            <a:gsLst>
              <a:gs pos="0">
                <a:srgbClr val="2F5496">
                  <a:alpha val="57647"/>
                </a:srgbClr>
              </a:gs>
              <a:gs pos="1000">
                <a:srgbClr val="2F5496">
                  <a:alpha val="57647"/>
                </a:srgbClr>
              </a:gs>
              <a:gs pos="100000">
                <a:srgbClr val="000000"/>
              </a:gs>
            </a:gsLst>
            <a:lin ang="15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3"/>
          <p:cNvSpPr/>
          <p:nvPr/>
        </p:nvSpPr>
        <p:spPr>
          <a:xfrm rot="5400000" flipH="1">
            <a:off x="2663054" y="-2653923"/>
            <a:ext cx="6858001" cy="12165846"/>
          </a:xfrm>
          <a:prstGeom prst="rect">
            <a:avLst/>
          </a:prstGeom>
          <a:gradFill>
            <a:gsLst>
              <a:gs pos="0">
                <a:srgbClr val="1F3864">
                  <a:alpha val="0"/>
                </a:srgbClr>
              </a:gs>
              <a:gs pos="13000">
                <a:srgbClr val="1F3864">
                  <a:alpha val="0"/>
                </a:srgbClr>
              </a:gs>
              <a:gs pos="99000">
                <a:srgbClr val="000000">
                  <a:alpha val="26666"/>
                </a:srgbClr>
              </a:gs>
              <a:gs pos="100000">
                <a:srgbClr val="000000">
                  <a:alpha val="26666"/>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flipH="1">
            <a:off x="6094763" y="0"/>
            <a:ext cx="6096001" cy="6858000"/>
          </a:xfrm>
          <a:prstGeom prst="rect">
            <a:avLst/>
          </a:prstGeom>
          <a:gradFill>
            <a:gsLst>
              <a:gs pos="0">
                <a:srgbClr val="1F3864">
                  <a:alpha val="0"/>
                </a:srgbClr>
              </a:gs>
              <a:gs pos="13000">
                <a:srgbClr val="1F3864">
                  <a:alpha val="0"/>
                </a:srgbClr>
              </a:gs>
              <a:gs pos="99000">
                <a:srgbClr val="2F5496">
                  <a:alpha val="48627"/>
                </a:srgbClr>
              </a:gs>
              <a:gs pos="100000">
                <a:srgbClr val="2F5496">
                  <a:alpha val="48627"/>
                </a:srgbClr>
              </a:gs>
            </a:gsLst>
            <a:lin ang="6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 name="Google Shape;120;p3"/>
          <p:cNvSpPr/>
          <p:nvPr/>
        </p:nvSpPr>
        <p:spPr>
          <a:xfrm flipH="1">
            <a:off x="-4" y="-3"/>
            <a:ext cx="12182871" cy="6871922"/>
          </a:xfrm>
          <a:prstGeom prst="rect">
            <a:avLst/>
          </a:prstGeom>
          <a:gradFill>
            <a:gsLst>
              <a:gs pos="0">
                <a:srgbClr val="000000">
                  <a:alpha val="33725"/>
                </a:srgbClr>
              </a:gs>
              <a:gs pos="13000">
                <a:srgbClr val="000000">
                  <a:alpha val="33725"/>
                </a:srgbClr>
              </a:gs>
              <a:gs pos="99000">
                <a:srgbClr val="2F5496">
                  <a:alpha val="0"/>
                </a:srgbClr>
              </a:gs>
              <a:gs pos="100000">
                <a:srgbClr val="2F5496">
                  <a:alpha val="0"/>
                </a:srgbClr>
              </a:gs>
            </a:gsLst>
            <a:lin ang="4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3"/>
          <p:cNvSpPr/>
          <p:nvPr/>
        </p:nvSpPr>
        <p:spPr>
          <a:xfrm>
            <a:off x="987713" y="4049"/>
            <a:ext cx="10216576" cy="4729040"/>
          </a:xfrm>
          <a:custGeom>
            <a:avLst/>
            <a:gdLst/>
            <a:ahLst/>
            <a:cxnLst/>
            <a:rect l="l" t="t" r="r" b="b"/>
            <a:pathLst>
              <a:path w="10216576" h="4729040" extrusionOk="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0">
                <a:srgbClr val="1F3864">
                  <a:alpha val="2745"/>
                </a:srgbClr>
              </a:gs>
              <a:gs pos="7000">
                <a:srgbClr val="1F3864">
                  <a:alpha val="2745"/>
                </a:srgbClr>
              </a:gs>
              <a:gs pos="99000">
                <a:srgbClr val="4472C4">
                  <a:alpha val="22745"/>
                </a:srgbClr>
              </a:gs>
              <a:gs pos="100000">
                <a:srgbClr val="4472C4">
                  <a:alpha val="22745"/>
                </a:srgbClr>
              </a:gs>
            </a:gsLst>
            <a:lin ang="10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 name="Google Shape;122;p3"/>
          <p:cNvSpPr txBox="1">
            <a:spLocks noGrp="1"/>
          </p:cNvSpPr>
          <p:nvPr>
            <p:ph type="title"/>
          </p:nvPr>
        </p:nvSpPr>
        <p:spPr>
          <a:xfrm>
            <a:off x="2026693" y="1030406"/>
            <a:ext cx="8147713" cy="308124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800"/>
              <a:buFont typeface="Calibri"/>
              <a:buNone/>
            </a:pPr>
            <a:r>
              <a:rPr lang="en-US" sz="4800">
                <a:solidFill>
                  <a:srgbClr val="FFFFFF"/>
                </a:solidFill>
                <a:latin typeface="Calibri"/>
                <a:ea typeface="Calibri"/>
                <a:cs typeface="Calibri"/>
                <a:sym typeface="Calibri"/>
              </a:rPr>
              <a:t>February 24, 2022</a:t>
            </a:r>
            <a:endParaRPr/>
          </a:p>
        </p:txBody>
      </p:sp>
      <p:pic>
        <p:nvPicPr>
          <p:cNvPr id="123" name="Google Shape;123;p3"/>
          <p:cNvPicPr preferRelativeResize="0"/>
          <p:nvPr/>
        </p:nvPicPr>
        <p:blipFill rotWithShape="1">
          <a:blip r:embed="rId3">
            <a:alphaModFix/>
          </a:blip>
          <a:srcRect/>
          <a:stretch/>
        </p:blipFill>
        <p:spPr>
          <a:xfrm>
            <a:off x="9125" y="-767876"/>
            <a:ext cx="12165852" cy="810266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9"/>
        <p:cNvGrpSpPr/>
        <p:nvPr/>
      </p:nvGrpSpPr>
      <p:grpSpPr>
        <a:xfrm>
          <a:off x="0" y="0"/>
          <a:ext cx="0" cy="0"/>
          <a:chOff x="0" y="0"/>
          <a:chExt cx="0" cy="0"/>
        </a:xfrm>
      </p:grpSpPr>
      <p:sp>
        <p:nvSpPr>
          <p:cNvPr id="440" name="Google Shape;440;p1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1" name="Google Shape;441;p17"/>
          <p:cNvSpPr/>
          <p:nvPr/>
        </p:nvSpPr>
        <p:spPr>
          <a:xfrm rot="10800000" flipH="1">
            <a:off x="2" y="55"/>
            <a:ext cx="12192000" cy="1575900"/>
          </a:xfrm>
          <a:prstGeom prst="rect">
            <a:avLst/>
          </a:prstGeom>
          <a:gradFill>
            <a:gsLst>
              <a:gs pos="0">
                <a:srgbClr val="000000">
                  <a:alpha val="94509"/>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2" name="Google Shape;442;p17"/>
          <p:cNvSpPr/>
          <p:nvPr/>
        </p:nvSpPr>
        <p:spPr>
          <a:xfrm>
            <a:off x="0" y="0"/>
            <a:ext cx="8128800" cy="1575600"/>
          </a:xfrm>
          <a:prstGeom prst="rect">
            <a:avLst/>
          </a:prstGeom>
          <a:gradFill>
            <a:gsLst>
              <a:gs pos="0">
                <a:srgbClr val="4472C4">
                  <a:alpha val="40000"/>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3" name="Google Shape;443;p17"/>
          <p:cNvSpPr/>
          <p:nvPr/>
        </p:nvSpPr>
        <p:spPr>
          <a:xfrm flipH="1">
            <a:off x="-1" y="-1"/>
            <a:ext cx="12192000" cy="1574400"/>
          </a:xfrm>
          <a:prstGeom prst="rect">
            <a:avLst/>
          </a:prstGeom>
          <a:gradFill>
            <a:gsLst>
              <a:gs pos="0">
                <a:srgbClr val="000000">
                  <a:alpha val="61568"/>
                </a:srgbClr>
              </a:gs>
              <a:gs pos="78000">
                <a:srgbClr val="4472C4">
                  <a:alpha val="13725"/>
                </a:srgbClr>
              </a:gs>
              <a:gs pos="100000">
                <a:srgbClr val="4472C4">
                  <a:alpha val="13725"/>
                </a:srgbClr>
              </a:gs>
            </a:gsLst>
            <a:lin ang="1560015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4" name="Google Shape;444;p17"/>
          <p:cNvSpPr txBox="1">
            <a:spLocks noGrp="1"/>
          </p:cNvSpPr>
          <p:nvPr>
            <p:ph type="title"/>
          </p:nvPr>
        </p:nvSpPr>
        <p:spPr>
          <a:xfrm>
            <a:off x="0" y="208375"/>
            <a:ext cx="8128800" cy="1159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6000" b="1">
                <a:solidFill>
                  <a:schemeClr val="lt1"/>
                </a:solidFill>
                <a:latin typeface="Economica"/>
                <a:ea typeface="Economica"/>
                <a:cs typeface="Economica"/>
                <a:sym typeface="Economica"/>
              </a:rPr>
              <a:t>POS Extraction &amp; Word Clouds</a:t>
            </a:r>
            <a:endParaRPr sz="6000" b="1">
              <a:solidFill>
                <a:schemeClr val="lt1"/>
              </a:solidFill>
              <a:latin typeface="Economica"/>
              <a:ea typeface="Economica"/>
              <a:cs typeface="Economica"/>
              <a:sym typeface="Economica"/>
            </a:endParaRPr>
          </a:p>
        </p:txBody>
      </p:sp>
      <p:sp>
        <p:nvSpPr>
          <p:cNvPr id="445" name="Google Shape;445;p17"/>
          <p:cNvSpPr txBox="1"/>
          <p:nvPr/>
        </p:nvSpPr>
        <p:spPr>
          <a:xfrm>
            <a:off x="794950" y="2266225"/>
            <a:ext cx="4959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46" name="Google Shape;446;p17"/>
          <p:cNvSpPr txBox="1"/>
          <p:nvPr/>
        </p:nvSpPr>
        <p:spPr>
          <a:xfrm>
            <a:off x="972925" y="2432325"/>
            <a:ext cx="3405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47" name="Google Shape;447;p17" descr="Text&#10;&#10;Description automatically generated"/>
          <p:cNvPicPr preferRelativeResize="0"/>
          <p:nvPr/>
        </p:nvPicPr>
        <p:blipFill rotWithShape="1">
          <a:blip r:embed="rId3">
            <a:alphaModFix/>
          </a:blip>
          <a:srcRect/>
          <a:stretch/>
        </p:blipFill>
        <p:spPr>
          <a:xfrm>
            <a:off x="308103" y="2998625"/>
            <a:ext cx="5842000" cy="3009900"/>
          </a:xfrm>
          <a:prstGeom prst="rect">
            <a:avLst/>
          </a:prstGeom>
          <a:noFill/>
          <a:ln>
            <a:noFill/>
          </a:ln>
        </p:spPr>
      </p:pic>
      <p:pic>
        <p:nvPicPr>
          <p:cNvPr id="448" name="Google Shape;448;p17" descr="Text&#10;&#10;Description automatically generated"/>
          <p:cNvPicPr preferRelativeResize="0"/>
          <p:nvPr/>
        </p:nvPicPr>
        <p:blipFill rotWithShape="1">
          <a:blip r:embed="rId4">
            <a:alphaModFix/>
          </a:blip>
          <a:srcRect/>
          <a:stretch/>
        </p:blipFill>
        <p:spPr>
          <a:xfrm>
            <a:off x="6216735" y="2998625"/>
            <a:ext cx="5842000" cy="3009900"/>
          </a:xfrm>
          <a:prstGeom prst="rect">
            <a:avLst/>
          </a:prstGeom>
          <a:noFill/>
          <a:ln>
            <a:noFill/>
          </a:ln>
        </p:spPr>
      </p:pic>
      <p:sp>
        <p:nvSpPr>
          <p:cNvPr id="449" name="Google Shape;449;p17"/>
          <p:cNvSpPr txBox="1"/>
          <p:nvPr/>
        </p:nvSpPr>
        <p:spPr>
          <a:xfrm>
            <a:off x="241471" y="1929157"/>
            <a:ext cx="5842000" cy="1159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7200" b="1" i="0" u="sng" strike="noStrike" cap="none">
                <a:solidFill>
                  <a:schemeClr val="accent1"/>
                </a:solidFill>
                <a:latin typeface="Economica"/>
                <a:ea typeface="Economica"/>
                <a:cs typeface="Economica"/>
                <a:sym typeface="Economica"/>
              </a:rPr>
              <a:t>VBZ Verbs</a:t>
            </a:r>
            <a:endParaRPr/>
          </a:p>
        </p:txBody>
      </p:sp>
      <p:sp>
        <p:nvSpPr>
          <p:cNvPr id="450" name="Google Shape;450;p17"/>
          <p:cNvSpPr txBox="1"/>
          <p:nvPr/>
        </p:nvSpPr>
        <p:spPr>
          <a:xfrm>
            <a:off x="6216735" y="1929157"/>
            <a:ext cx="5842000" cy="1159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7200" b="1" i="0" u="sng" strike="noStrike" cap="none">
                <a:solidFill>
                  <a:schemeClr val="accent1"/>
                </a:solidFill>
                <a:latin typeface="Economica"/>
                <a:ea typeface="Economica"/>
                <a:cs typeface="Economica"/>
                <a:sym typeface="Economica"/>
              </a:rPr>
              <a:t>NNP Nouns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4"/>
        <p:cNvGrpSpPr/>
        <p:nvPr/>
      </p:nvGrpSpPr>
      <p:grpSpPr>
        <a:xfrm>
          <a:off x="0" y="0"/>
          <a:ext cx="0" cy="0"/>
          <a:chOff x="0" y="0"/>
          <a:chExt cx="0" cy="0"/>
        </a:xfrm>
      </p:grpSpPr>
      <p:sp>
        <p:nvSpPr>
          <p:cNvPr id="455" name="Google Shape;455;p1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6" name="Google Shape;456;p18"/>
          <p:cNvSpPr/>
          <p:nvPr/>
        </p:nvSpPr>
        <p:spPr>
          <a:xfrm rot="5400000" flipH="1">
            <a:off x="-638495" y="639300"/>
            <a:ext cx="6858000" cy="5579400"/>
          </a:xfrm>
          <a:prstGeom prst="rect">
            <a:avLst/>
          </a:prstGeom>
          <a:gradFill>
            <a:gsLst>
              <a:gs pos="0">
                <a:srgbClr val="000000"/>
              </a:gs>
              <a:gs pos="8000">
                <a:srgbClr val="000000"/>
              </a:gs>
              <a:gs pos="100000">
                <a:srgbClr val="2F5496"/>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7" name="Google Shape;457;p18"/>
          <p:cNvSpPr/>
          <p:nvPr/>
        </p:nvSpPr>
        <p:spPr>
          <a:xfrm rot="5400000" flipH="1">
            <a:off x="-393212" y="395200"/>
            <a:ext cx="6346200" cy="5576100"/>
          </a:xfrm>
          <a:prstGeom prst="rect">
            <a:avLst/>
          </a:prstGeom>
          <a:gradFill>
            <a:gsLst>
              <a:gs pos="0">
                <a:srgbClr val="000000">
                  <a:alpha val="0"/>
                </a:srgbClr>
              </a:gs>
              <a:gs pos="99000">
                <a:srgbClr val="4472C4">
                  <a:alpha val="0"/>
                </a:srgbClr>
              </a:gs>
              <a:gs pos="100000">
                <a:srgbClr val="4472C4">
                  <a:alpha val="0"/>
                </a:srgbClr>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8" name="Google Shape;458;p18"/>
          <p:cNvSpPr/>
          <p:nvPr/>
        </p:nvSpPr>
        <p:spPr>
          <a:xfrm rot="5400000" flipH="1">
            <a:off x="1528886" y="2818946"/>
            <a:ext cx="2502000" cy="5576100"/>
          </a:xfrm>
          <a:prstGeom prst="rect">
            <a:avLst/>
          </a:prstGeom>
          <a:gradFill>
            <a:gsLst>
              <a:gs pos="0">
                <a:srgbClr val="4472C4">
                  <a:alpha val="27450"/>
                </a:srgbClr>
              </a:gs>
              <a:gs pos="2000">
                <a:srgbClr val="4472C4">
                  <a:alpha val="27450"/>
                </a:srgbClr>
              </a:gs>
              <a:gs pos="100000">
                <a:srgbClr val="000000">
                  <a:alpha val="28627"/>
                </a:srgbClr>
              </a:gs>
            </a:gsLst>
            <a:lin ang="7799903"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9" name="Google Shape;459;p18"/>
          <p:cNvSpPr/>
          <p:nvPr/>
        </p:nvSpPr>
        <p:spPr>
          <a:xfrm rot="5400000" flipH="1">
            <a:off x="-425046" y="852749"/>
            <a:ext cx="6858000" cy="5152500"/>
          </a:xfrm>
          <a:prstGeom prst="rect">
            <a:avLst/>
          </a:prstGeom>
          <a:gradFill>
            <a:gsLst>
              <a:gs pos="0">
                <a:srgbClr val="000000">
                  <a:alpha val="0"/>
                </a:srgbClr>
              </a:gs>
              <a:gs pos="99000">
                <a:srgbClr val="4472C4">
                  <a:alpha val="9803"/>
                </a:srgbClr>
              </a:gs>
              <a:gs pos="100000">
                <a:srgbClr val="4472C4">
                  <a:alpha val="9803"/>
                </a:srgbClr>
              </a:gs>
            </a:gsLst>
            <a:lin ang="7799903"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0" name="Google Shape;460;p18"/>
          <p:cNvSpPr/>
          <p:nvPr/>
        </p:nvSpPr>
        <p:spPr>
          <a:xfrm rot="6097846">
            <a:off x="818682" y="1128490"/>
            <a:ext cx="4318368" cy="4318368"/>
          </a:xfrm>
          <a:prstGeom prst="ellipse">
            <a:avLst/>
          </a:prstGeom>
          <a:gradFill>
            <a:gsLst>
              <a:gs pos="0">
                <a:srgbClr val="4472C4">
                  <a:alpha val="0"/>
                </a:srgbClr>
              </a:gs>
              <a:gs pos="39000">
                <a:srgbClr val="4472C4">
                  <a:alpha val="0"/>
                </a:srgbClr>
              </a:gs>
              <a:gs pos="100000">
                <a:srgbClr val="8DA9DB">
                  <a:alpha val="13725"/>
                </a:srgbClr>
              </a:gs>
            </a:gsLst>
            <a:lin ang="1740015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1" name="Google Shape;461;p18"/>
          <p:cNvSpPr txBox="1">
            <a:spLocks noGrp="1"/>
          </p:cNvSpPr>
          <p:nvPr>
            <p:ph type="title"/>
          </p:nvPr>
        </p:nvSpPr>
        <p:spPr>
          <a:xfrm>
            <a:off x="81100" y="10150"/>
            <a:ext cx="5397600" cy="4346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FFFF"/>
              </a:buClr>
              <a:buSzPts val="7920"/>
              <a:buFont typeface="Calibri"/>
              <a:buNone/>
            </a:pPr>
            <a:r>
              <a:rPr lang="en-US" sz="6000" b="1">
                <a:solidFill>
                  <a:srgbClr val="FFFFFF"/>
                </a:solidFill>
                <a:latin typeface="Economica"/>
                <a:ea typeface="Economica"/>
                <a:cs typeface="Economica"/>
                <a:sym typeface="Economica"/>
              </a:rPr>
              <a:t>Source Tracking</a:t>
            </a:r>
            <a:br>
              <a:rPr lang="en-US" sz="6000" b="1">
                <a:solidFill>
                  <a:srgbClr val="FFFFFF"/>
                </a:solidFill>
                <a:latin typeface="Economica"/>
                <a:ea typeface="Economica"/>
                <a:cs typeface="Economica"/>
                <a:sym typeface="Economica"/>
              </a:rPr>
            </a:br>
            <a:r>
              <a:rPr lang="en-US" sz="6000" b="1">
                <a:solidFill>
                  <a:srgbClr val="FFFFFF"/>
                </a:solidFill>
                <a:latin typeface="Economica"/>
                <a:ea typeface="Economica"/>
                <a:cs typeface="Economica"/>
                <a:sym typeface="Economica"/>
              </a:rPr>
              <a:t>&amp;</a:t>
            </a:r>
            <a:br>
              <a:rPr lang="en-US" sz="6000" b="1">
                <a:solidFill>
                  <a:srgbClr val="FFFFFF"/>
                </a:solidFill>
                <a:latin typeface="Economica"/>
                <a:ea typeface="Economica"/>
                <a:cs typeface="Economica"/>
                <a:sym typeface="Economica"/>
              </a:rPr>
            </a:br>
            <a:r>
              <a:rPr lang="en-US" sz="6000" b="1">
                <a:solidFill>
                  <a:srgbClr val="FFFFFF"/>
                </a:solidFill>
                <a:latin typeface="Economica"/>
                <a:ea typeface="Economica"/>
                <a:cs typeface="Economica"/>
                <a:sym typeface="Economica"/>
              </a:rPr>
              <a:t>Exposure Inference</a:t>
            </a:r>
            <a:endParaRPr sz="6000" b="1">
              <a:solidFill>
                <a:srgbClr val="FFFFFF"/>
              </a:solidFill>
              <a:latin typeface="Economica"/>
              <a:ea typeface="Economica"/>
              <a:cs typeface="Economica"/>
              <a:sym typeface="Economica"/>
            </a:endParaRPr>
          </a:p>
        </p:txBody>
      </p:sp>
      <p:cxnSp>
        <p:nvCxnSpPr>
          <p:cNvPr id="462" name="Google Shape;462;p18"/>
          <p:cNvCxnSpPr/>
          <p:nvPr/>
        </p:nvCxnSpPr>
        <p:spPr>
          <a:xfrm>
            <a:off x="6096000" y="7865431"/>
            <a:ext cx="6603000" cy="0"/>
          </a:xfrm>
          <a:prstGeom prst="straightConnector1">
            <a:avLst/>
          </a:prstGeom>
          <a:solidFill>
            <a:srgbClr val="4372C3"/>
          </a:solidFill>
          <a:ln w="12700" cap="flat" cmpd="sng">
            <a:solidFill>
              <a:srgbClr val="4372C3"/>
            </a:solidFill>
            <a:prstDash val="solid"/>
            <a:miter lim="800000"/>
            <a:headEnd type="none" w="sm" len="sm"/>
            <a:tailEnd type="none" w="sm" len="sm"/>
          </a:ln>
        </p:spPr>
      </p:cxnSp>
      <p:sp>
        <p:nvSpPr>
          <p:cNvPr id="463" name="Google Shape;463;p18"/>
          <p:cNvSpPr txBox="1"/>
          <p:nvPr/>
        </p:nvSpPr>
        <p:spPr>
          <a:xfrm>
            <a:off x="142749" y="4228673"/>
            <a:ext cx="5521800" cy="3370113"/>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Economica"/>
              <a:ea typeface="Economica"/>
              <a:cs typeface="Economica"/>
              <a:sym typeface="Economica"/>
            </a:endParaRPr>
          </a:p>
          <a:p>
            <a:pPr marL="457200" marR="0" lvl="0" indent="-457200" algn="l" rtl="0">
              <a:lnSpc>
                <a:spcPct val="10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Source Counts</a:t>
            </a:r>
            <a:endParaRPr/>
          </a:p>
          <a:p>
            <a:pPr marL="914400" marR="0" lvl="1" indent="-476250" algn="l" rtl="0">
              <a:lnSpc>
                <a:spcPct val="10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Google Analytics</a:t>
            </a:r>
            <a:endParaRPr/>
          </a:p>
          <a:p>
            <a:pPr marL="914400" marR="0" lvl="1" indent="-476250" algn="l" rtl="0">
              <a:lnSpc>
                <a:spcPct val="10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Followers</a:t>
            </a:r>
            <a:endParaRPr sz="3900" b="0" i="0" u="none" strike="noStrike" cap="none">
              <a:solidFill>
                <a:schemeClr val="lt1"/>
              </a:solidFill>
              <a:latin typeface="Economica"/>
              <a:ea typeface="Economica"/>
              <a:cs typeface="Economica"/>
              <a:sym typeface="Economica"/>
            </a:endParaRPr>
          </a:p>
          <a:p>
            <a:pPr marL="914400" marR="0" lvl="0" indent="-228600" algn="l" rtl="0">
              <a:lnSpc>
                <a:spcPct val="100000"/>
              </a:lnSpc>
              <a:spcBef>
                <a:spcPts val="0"/>
              </a:spcBef>
              <a:spcAft>
                <a:spcPts val="0"/>
              </a:spcAft>
              <a:buClr>
                <a:schemeClr val="lt1"/>
              </a:buClr>
              <a:buSzPts val="3900"/>
              <a:buFont typeface="Economica"/>
              <a:buNone/>
            </a:pPr>
            <a:endParaRPr sz="3900" b="0" i="0" u="none" strike="noStrike" cap="none">
              <a:solidFill>
                <a:schemeClr val="lt1"/>
              </a:solidFill>
              <a:latin typeface="Economica"/>
              <a:ea typeface="Economica"/>
              <a:cs typeface="Economica"/>
              <a:sym typeface="Economica"/>
            </a:endParaRPr>
          </a:p>
          <a:p>
            <a:pPr marL="914400" marR="0" lvl="0" indent="-228600" algn="l" rtl="0">
              <a:lnSpc>
                <a:spcPct val="100000"/>
              </a:lnSpc>
              <a:spcBef>
                <a:spcPts val="0"/>
              </a:spcBef>
              <a:spcAft>
                <a:spcPts val="0"/>
              </a:spcAft>
              <a:buClr>
                <a:schemeClr val="lt1"/>
              </a:buClr>
              <a:buSzPts val="3900"/>
              <a:buFont typeface="Economica"/>
              <a:buNone/>
            </a:pPr>
            <a:endParaRPr sz="3900" b="0" i="0" u="none" strike="noStrike" cap="none">
              <a:solidFill>
                <a:schemeClr val="lt1"/>
              </a:solidFill>
              <a:latin typeface="Economica"/>
              <a:ea typeface="Economica"/>
              <a:cs typeface="Economica"/>
              <a:sym typeface="Economica"/>
            </a:endParaRPr>
          </a:p>
        </p:txBody>
      </p:sp>
      <p:pic>
        <p:nvPicPr>
          <p:cNvPr id="464" name="Google Shape;464;p18"/>
          <p:cNvPicPr preferRelativeResize="0"/>
          <p:nvPr/>
        </p:nvPicPr>
        <p:blipFill rotWithShape="1">
          <a:blip r:embed="rId3">
            <a:alphaModFix/>
          </a:blip>
          <a:srcRect/>
          <a:stretch/>
        </p:blipFill>
        <p:spPr>
          <a:xfrm>
            <a:off x="5978303" y="2347331"/>
            <a:ext cx="5842000" cy="3009900"/>
          </a:xfrm>
          <a:prstGeom prst="rect">
            <a:avLst/>
          </a:prstGeom>
          <a:noFill/>
          <a:ln>
            <a:noFill/>
          </a:ln>
        </p:spPr>
      </p:pic>
      <p:sp>
        <p:nvSpPr>
          <p:cNvPr id="465" name="Google Shape;465;p18"/>
          <p:cNvSpPr txBox="1"/>
          <p:nvPr/>
        </p:nvSpPr>
        <p:spPr>
          <a:xfrm>
            <a:off x="5951514" y="1188131"/>
            <a:ext cx="5842000" cy="1159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7200" b="1" i="0" u="sng" strike="noStrike" cap="none">
                <a:solidFill>
                  <a:schemeClr val="accent1"/>
                </a:solidFill>
                <a:latin typeface="Economica"/>
                <a:ea typeface="Economica"/>
                <a:cs typeface="Economica"/>
                <a:sym typeface="Economica"/>
              </a:rPr>
              <a:t>Domains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9"/>
        <p:cNvGrpSpPr/>
        <p:nvPr/>
      </p:nvGrpSpPr>
      <p:grpSpPr>
        <a:xfrm>
          <a:off x="0" y="0"/>
          <a:ext cx="0" cy="0"/>
          <a:chOff x="0" y="0"/>
          <a:chExt cx="0" cy="0"/>
        </a:xfrm>
      </p:grpSpPr>
      <p:sp>
        <p:nvSpPr>
          <p:cNvPr id="470" name="Google Shape;470;g125156d8fe6_0_1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71" name="Google Shape;471;g125156d8fe6_0_11"/>
          <p:cNvPicPr preferRelativeResize="0"/>
          <p:nvPr/>
        </p:nvPicPr>
        <p:blipFill rotWithShape="1">
          <a:blip r:embed="rId3">
            <a:alphaModFix/>
          </a:blip>
          <a:srcRect/>
          <a:stretch/>
        </p:blipFill>
        <p:spPr>
          <a:xfrm>
            <a:off x="2824450" y="355725"/>
            <a:ext cx="8390700" cy="6146250"/>
          </a:xfrm>
          <a:prstGeom prst="rect">
            <a:avLst/>
          </a:prstGeom>
          <a:noFill/>
          <a:ln>
            <a:noFill/>
          </a:ln>
        </p:spPr>
      </p:pic>
      <p:sp>
        <p:nvSpPr>
          <p:cNvPr id="472" name="Google Shape;472;g125156d8fe6_0_11"/>
          <p:cNvSpPr/>
          <p:nvPr/>
        </p:nvSpPr>
        <p:spPr>
          <a:xfrm rot="5400000" flipH="1">
            <a:off x="-1417458" y="1417619"/>
            <a:ext cx="6875700" cy="4040700"/>
          </a:xfrm>
          <a:prstGeom prst="rect">
            <a:avLst/>
          </a:prstGeom>
          <a:gradFill>
            <a:gsLst>
              <a:gs pos="0">
                <a:srgbClr val="000000"/>
              </a:gs>
              <a:gs pos="100000">
                <a:srgbClr val="2F5496"/>
              </a:gs>
            </a:gsLst>
            <a:lin ang="1859992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3" name="Google Shape;473;g125156d8fe6_0_11"/>
          <p:cNvSpPr/>
          <p:nvPr/>
        </p:nvSpPr>
        <p:spPr>
          <a:xfrm rot="-5400000">
            <a:off x="-158549" y="2660421"/>
            <a:ext cx="4355700" cy="4038600"/>
          </a:xfrm>
          <a:prstGeom prst="rect">
            <a:avLst/>
          </a:prstGeom>
          <a:gradFill>
            <a:gsLst>
              <a:gs pos="0">
                <a:srgbClr val="4472C4">
                  <a:alpha val="48627"/>
                </a:srgbClr>
              </a:gs>
              <a:gs pos="100000">
                <a:srgbClr val="1F3864">
                  <a:alpha val="0"/>
                </a:srgbClr>
              </a:gs>
            </a:gsLst>
            <a:lin ang="113999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4" name="Google Shape;474;g125156d8fe6_0_11"/>
          <p:cNvSpPr/>
          <p:nvPr/>
        </p:nvSpPr>
        <p:spPr>
          <a:xfrm rot="-5400000" flipH="1">
            <a:off x="-1180946" y="1638150"/>
            <a:ext cx="6857700" cy="3581400"/>
          </a:xfrm>
          <a:prstGeom prst="rect">
            <a:avLst/>
          </a:prstGeom>
          <a:gradFill>
            <a:gsLst>
              <a:gs pos="0">
                <a:srgbClr val="000000">
                  <a:alpha val="57647"/>
                </a:srgbClr>
              </a:gs>
              <a:gs pos="69000">
                <a:srgbClr val="4472C4">
                  <a:alpha val="0"/>
                </a:srgbClr>
              </a:gs>
              <a:gs pos="100000">
                <a:srgbClr val="4472C4">
                  <a:alpha val="0"/>
                </a:srgbClr>
              </a:gs>
            </a:gsLst>
            <a:lin ang="1319991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g125156d8fe6_0_11"/>
          <p:cNvSpPr/>
          <p:nvPr/>
        </p:nvSpPr>
        <p:spPr>
          <a:xfrm rot="6100492">
            <a:off x="-752289" y="1199324"/>
            <a:ext cx="4811682" cy="4091540"/>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0">
                <a:srgbClr val="8DA9DB">
                  <a:alpha val="0"/>
                </a:srgbClr>
              </a:gs>
              <a:gs pos="39000">
                <a:srgbClr val="8DA9DB">
                  <a:alpha val="0"/>
                </a:srgbClr>
              </a:gs>
              <a:gs pos="100000">
                <a:srgbClr val="2F5496">
                  <a:alpha val="24705"/>
                </a:srgbClr>
              </a:gs>
            </a:gsLst>
            <a:lin ang="1859992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g125156d8fe6_0_11"/>
          <p:cNvSpPr txBox="1">
            <a:spLocks noGrp="1"/>
          </p:cNvSpPr>
          <p:nvPr>
            <p:ph type="title"/>
          </p:nvPr>
        </p:nvSpPr>
        <p:spPr>
          <a:xfrm>
            <a:off x="0" y="-429"/>
            <a:ext cx="4038600" cy="2484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FFFF"/>
              </a:buClr>
              <a:buSzPts val="8000"/>
              <a:buFont typeface="Calibri"/>
              <a:buNone/>
            </a:pPr>
            <a:r>
              <a:rPr lang="en-US" sz="6000" b="1">
                <a:solidFill>
                  <a:srgbClr val="FFFFFF"/>
                </a:solidFill>
                <a:latin typeface="Economica"/>
                <a:ea typeface="Economica"/>
                <a:cs typeface="Economica"/>
                <a:sym typeface="Economica"/>
              </a:rPr>
              <a:t>Embedding </a:t>
            </a:r>
            <a:br>
              <a:rPr lang="en-US" sz="6000" b="1">
                <a:solidFill>
                  <a:srgbClr val="FFFFFF"/>
                </a:solidFill>
                <a:latin typeface="Economica"/>
                <a:ea typeface="Economica"/>
                <a:cs typeface="Economica"/>
                <a:sym typeface="Economica"/>
              </a:rPr>
            </a:br>
            <a:r>
              <a:rPr lang="en-US" sz="6000" b="1">
                <a:solidFill>
                  <a:srgbClr val="FFFFFF"/>
                </a:solidFill>
                <a:latin typeface="Economica"/>
                <a:ea typeface="Economica"/>
                <a:cs typeface="Economica"/>
                <a:sym typeface="Economica"/>
              </a:rPr>
              <a:t>&amp;</a:t>
            </a:r>
            <a:endParaRPr sz="6000" b="1">
              <a:solidFill>
                <a:srgbClr val="FFFFFF"/>
              </a:solidFill>
              <a:latin typeface="Economica"/>
              <a:ea typeface="Economica"/>
              <a:cs typeface="Economica"/>
              <a:sym typeface="Economica"/>
            </a:endParaRPr>
          </a:p>
          <a:p>
            <a:pPr marL="0" lvl="0" indent="0" algn="ctr" rtl="0">
              <a:lnSpc>
                <a:spcPct val="90000"/>
              </a:lnSpc>
              <a:spcBef>
                <a:spcPts val="0"/>
              </a:spcBef>
              <a:spcAft>
                <a:spcPts val="0"/>
              </a:spcAft>
              <a:buClr>
                <a:srgbClr val="FFFFFF"/>
              </a:buClr>
              <a:buSzPts val="8000"/>
              <a:buFont typeface="Calibri"/>
              <a:buNone/>
            </a:pPr>
            <a:r>
              <a:rPr lang="en-US" sz="6000" b="1">
                <a:solidFill>
                  <a:srgbClr val="FFFFFF"/>
                </a:solidFill>
                <a:latin typeface="Economica"/>
                <a:ea typeface="Economica"/>
                <a:cs typeface="Economica"/>
                <a:sym typeface="Economica"/>
              </a:rPr>
              <a:t>Encoding</a:t>
            </a:r>
            <a:endParaRPr sz="6000" b="1">
              <a:solidFill>
                <a:srgbClr val="FFFFFF"/>
              </a:solidFill>
              <a:latin typeface="Economica"/>
              <a:ea typeface="Economica"/>
              <a:cs typeface="Economica"/>
              <a:sym typeface="Economica"/>
            </a:endParaRPr>
          </a:p>
        </p:txBody>
      </p:sp>
      <p:sp>
        <p:nvSpPr>
          <p:cNvPr id="477" name="Google Shape;477;g125156d8fe6_0_11"/>
          <p:cNvSpPr txBox="1"/>
          <p:nvPr/>
        </p:nvSpPr>
        <p:spPr>
          <a:xfrm>
            <a:off x="105240" y="2385273"/>
            <a:ext cx="4038600" cy="4294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Embedding</a:t>
            </a:r>
            <a:endParaRPr sz="3900" b="0" i="0" u="none" strike="noStrike" cap="none">
              <a:solidFill>
                <a:schemeClr val="lt1"/>
              </a:solidFill>
              <a:latin typeface="Economica"/>
              <a:ea typeface="Economica"/>
              <a:cs typeface="Economica"/>
              <a:sym typeface="Economica"/>
            </a:endParaRPr>
          </a:p>
          <a:p>
            <a:pPr marL="914400" marR="0" lvl="1" indent="-476250" algn="l" rtl="0">
              <a:lnSpc>
                <a:spcPct val="15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Word -&gt; Vector</a:t>
            </a:r>
            <a:endParaRPr sz="3900" b="0" i="0" u="none" strike="noStrike" cap="none">
              <a:solidFill>
                <a:schemeClr val="lt1"/>
              </a:solidFill>
              <a:latin typeface="Economica"/>
              <a:ea typeface="Economica"/>
              <a:cs typeface="Economica"/>
              <a:sym typeface="Economica"/>
            </a:endParaRPr>
          </a:p>
          <a:p>
            <a:pPr marL="457200" marR="0" lvl="0" indent="-457200" algn="l" rtl="0">
              <a:lnSpc>
                <a:spcPct val="15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Encoding</a:t>
            </a:r>
            <a:endParaRPr sz="3900" b="0" i="0" u="none" strike="noStrike" cap="none">
              <a:solidFill>
                <a:schemeClr val="lt1"/>
              </a:solidFill>
              <a:latin typeface="Economica"/>
              <a:ea typeface="Economica"/>
              <a:cs typeface="Economica"/>
              <a:sym typeface="Economica"/>
            </a:endParaRPr>
          </a:p>
          <a:p>
            <a:pPr marL="914400" marR="0" lvl="1" indent="-476250" algn="l" rtl="0">
              <a:lnSpc>
                <a:spcPct val="15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Sentence -&gt; Vector</a:t>
            </a:r>
            <a:endParaRPr sz="3900" b="0" i="0" u="none" strike="noStrike" cap="none">
              <a:solidFill>
                <a:schemeClr val="lt1"/>
              </a:solidFill>
              <a:latin typeface="Economica"/>
              <a:ea typeface="Economica"/>
              <a:cs typeface="Economica"/>
              <a:sym typeface="Economica"/>
            </a:endParaRPr>
          </a:p>
          <a:p>
            <a:pPr marL="457200" marR="0" lvl="0" indent="-457200" algn="l" rtl="0">
              <a:lnSpc>
                <a:spcPct val="15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Deep Learning</a:t>
            </a:r>
            <a:endParaRPr sz="3900" b="0" i="0" u="none" strike="noStrike" cap="none">
              <a:solidFill>
                <a:schemeClr val="lt1"/>
              </a:solidFill>
              <a:latin typeface="Economica"/>
              <a:ea typeface="Economica"/>
              <a:cs typeface="Economica"/>
              <a:sym typeface="Economica"/>
            </a:endParaRPr>
          </a:p>
        </p:txBody>
      </p:sp>
      <p:pic>
        <p:nvPicPr>
          <p:cNvPr id="478" name="Google Shape;478;g125156d8fe6_0_11"/>
          <p:cNvPicPr preferRelativeResize="0"/>
          <p:nvPr/>
        </p:nvPicPr>
        <p:blipFill rotWithShape="1">
          <a:blip r:embed="rId4">
            <a:alphaModFix/>
          </a:blip>
          <a:srcRect/>
          <a:stretch/>
        </p:blipFill>
        <p:spPr>
          <a:xfrm>
            <a:off x="9767525" y="978950"/>
            <a:ext cx="1229600" cy="1240975"/>
          </a:xfrm>
          <a:prstGeom prst="rect">
            <a:avLst/>
          </a:prstGeom>
          <a:noFill/>
          <a:ln>
            <a:noFill/>
          </a:ln>
        </p:spPr>
      </p:pic>
      <p:pic>
        <p:nvPicPr>
          <p:cNvPr id="479" name="Google Shape;479;g125156d8fe6_0_11"/>
          <p:cNvPicPr preferRelativeResize="0"/>
          <p:nvPr/>
        </p:nvPicPr>
        <p:blipFill rotWithShape="1">
          <a:blip r:embed="rId5">
            <a:alphaModFix/>
          </a:blip>
          <a:srcRect/>
          <a:stretch/>
        </p:blipFill>
        <p:spPr>
          <a:xfrm>
            <a:off x="9701800" y="2328950"/>
            <a:ext cx="1361050" cy="1454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3"/>
        <p:cNvGrpSpPr/>
        <p:nvPr/>
      </p:nvGrpSpPr>
      <p:grpSpPr>
        <a:xfrm>
          <a:off x="0" y="0"/>
          <a:ext cx="0" cy="0"/>
          <a:chOff x="0" y="0"/>
          <a:chExt cx="0" cy="0"/>
        </a:xfrm>
      </p:grpSpPr>
      <p:sp>
        <p:nvSpPr>
          <p:cNvPr id="484" name="Google Shape;484;g125156d8fe6_0_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85" name="Google Shape;485;g125156d8fe6_0_25"/>
          <p:cNvPicPr preferRelativeResize="0"/>
          <p:nvPr/>
        </p:nvPicPr>
        <p:blipFill rotWithShape="1">
          <a:blip r:embed="rId3">
            <a:alphaModFix/>
          </a:blip>
          <a:srcRect l="1295" r="1295"/>
          <a:stretch/>
        </p:blipFill>
        <p:spPr>
          <a:xfrm>
            <a:off x="4100225" y="490300"/>
            <a:ext cx="8048149" cy="5895338"/>
          </a:xfrm>
          <a:prstGeom prst="rect">
            <a:avLst/>
          </a:prstGeom>
          <a:noFill/>
          <a:ln>
            <a:noFill/>
          </a:ln>
        </p:spPr>
      </p:pic>
      <p:sp>
        <p:nvSpPr>
          <p:cNvPr id="486" name="Google Shape;486;g125156d8fe6_0_25"/>
          <p:cNvSpPr/>
          <p:nvPr/>
        </p:nvSpPr>
        <p:spPr>
          <a:xfrm rot="5400000" flipH="1">
            <a:off x="-1417458" y="1417619"/>
            <a:ext cx="6875700" cy="4040700"/>
          </a:xfrm>
          <a:prstGeom prst="rect">
            <a:avLst/>
          </a:prstGeom>
          <a:gradFill>
            <a:gsLst>
              <a:gs pos="0">
                <a:srgbClr val="000000"/>
              </a:gs>
              <a:gs pos="100000">
                <a:srgbClr val="2F5496"/>
              </a:gs>
            </a:gsLst>
            <a:lin ang="1859992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7" name="Google Shape;487;g125156d8fe6_0_25"/>
          <p:cNvSpPr/>
          <p:nvPr/>
        </p:nvSpPr>
        <p:spPr>
          <a:xfrm rot="-5400000">
            <a:off x="-158549" y="2660421"/>
            <a:ext cx="4355700" cy="4038600"/>
          </a:xfrm>
          <a:prstGeom prst="rect">
            <a:avLst/>
          </a:prstGeom>
          <a:gradFill>
            <a:gsLst>
              <a:gs pos="0">
                <a:srgbClr val="4472C4">
                  <a:alpha val="48627"/>
                </a:srgbClr>
              </a:gs>
              <a:gs pos="100000">
                <a:srgbClr val="1F3864">
                  <a:alpha val="0"/>
                </a:srgbClr>
              </a:gs>
            </a:gsLst>
            <a:lin ang="113999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8" name="Google Shape;488;g125156d8fe6_0_25"/>
          <p:cNvSpPr/>
          <p:nvPr/>
        </p:nvSpPr>
        <p:spPr>
          <a:xfrm rot="-5400000" flipH="1">
            <a:off x="-1180946" y="1638150"/>
            <a:ext cx="6857700" cy="3581400"/>
          </a:xfrm>
          <a:prstGeom prst="rect">
            <a:avLst/>
          </a:prstGeom>
          <a:gradFill>
            <a:gsLst>
              <a:gs pos="0">
                <a:srgbClr val="000000">
                  <a:alpha val="57647"/>
                </a:srgbClr>
              </a:gs>
              <a:gs pos="69000">
                <a:srgbClr val="4472C4">
                  <a:alpha val="0"/>
                </a:srgbClr>
              </a:gs>
              <a:gs pos="100000">
                <a:srgbClr val="4472C4">
                  <a:alpha val="0"/>
                </a:srgbClr>
              </a:gs>
            </a:gsLst>
            <a:lin ang="1319991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9" name="Google Shape;489;g125156d8fe6_0_25"/>
          <p:cNvSpPr/>
          <p:nvPr/>
        </p:nvSpPr>
        <p:spPr>
          <a:xfrm rot="6100492">
            <a:off x="-752289" y="1199324"/>
            <a:ext cx="4811682" cy="4091540"/>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0">
                <a:srgbClr val="8DA9DB">
                  <a:alpha val="0"/>
                </a:srgbClr>
              </a:gs>
              <a:gs pos="39000">
                <a:srgbClr val="8DA9DB">
                  <a:alpha val="0"/>
                </a:srgbClr>
              </a:gs>
              <a:gs pos="100000">
                <a:srgbClr val="2F5496">
                  <a:alpha val="24705"/>
                </a:srgbClr>
              </a:gs>
            </a:gsLst>
            <a:lin ang="1859992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0" name="Google Shape;490;g125156d8fe6_0_25"/>
          <p:cNvSpPr txBox="1">
            <a:spLocks noGrp="1"/>
          </p:cNvSpPr>
          <p:nvPr>
            <p:ph type="title"/>
          </p:nvPr>
        </p:nvSpPr>
        <p:spPr>
          <a:xfrm>
            <a:off x="0" y="-429"/>
            <a:ext cx="4038600" cy="2484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FFFF"/>
              </a:buClr>
              <a:buSzPts val="8000"/>
              <a:buFont typeface="Calibri"/>
              <a:buNone/>
            </a:pPr>
            <a:r>
              <a:rPr lang="en-US" sz="7000" b="1">
                <a:solidFill>
                  <a:srgbClr val="FFFFFF"/>
                </a:solidFill>
                <a:latin typeface="Economica"/>
                <a:ea typeface="Economica"/>
                <a:cs typeface="Economica"/>
                <a:sym typeface="Economica"/>
              </a:rPr>
              <a:t>Clustering</a:t>
            </a:r>
            <a:endParaRPr sz="7000" b="1">
              <a:solidFill>
                <a:srgbClr val="FFFFFF"/>
              </a:solidFill>
              <a:latin typeface="Economica"/>
              <a:ea typeface="Economica"/>
              <a:cs typeface="Economica"/>
              <a:sym typeface="Economica"/>
            </a:endParaRPr>
          </a:p>
        </p:txBody>
      </p:sp>
      <p:sp>
        <p:nvSpPr>
          <p:cNvPr id="491" name="Google Shape;491;g125156d8fe6_0_25"/>
          <p:cNvSpPr txBox="1"/>
          <p:nvPr/>
        </p:nvSpPr>
        <p:spPr>
          <a:xfrm>
            <a:off x="105250" y="2501875"/>
            <a:ext cx="4038600" cy="307080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Mutual </a:t>
            </a:r>
            <a:r>
              <a:rPr lang="en-US" sz="3900" b="0" i="1" u="none" strike="noStrike" cap="none">
                <a:solidFill>
                  <a:schemeClr val="lt1"/>
                </a:solidFill>
                <a:latin typeface="Economica"/>
                <a:ea typeface="Economica"/>
                <a:cs typeface="Economica"/>
                <a:sym typeface="Economica"/>
              </a:rPr>
              <a:t>k</a:t>
            </a:r>
            <a:r>
              <a:rPr lang="en-US" sz="3900" b="0" i="0" u="none" strike="noStrike" cap="none">
                <a:solidFill>
                  <a:schemeClr val="lt1"/>
                </a:solidFill>
                <a:latin typeface="Economica"/>
                <a:ea typeface="Economica"/>
                <a:cs typeface="Economica"/>
                <a:sym typeface="Economica"/>
              </a:rPr>
              <a:t>-Nearest Neighbor</a:t>
            </a:r>
            <a:endParaRPr sz="3900" b="0" i="0" u="none" strike="noStrike" cap="none">
              <a:solidFill>
                <a:schemeClr val="lt1"/>
              </a:solidFill>
              <a:latin typeface="Economica"/>
              <a:ea typeface="Economica"/>
              <a:cs typeface="Economica"/>
              <a:sym typeface="Economica"/>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Economica"/>
              <a:ea typeface="Economica"/>
              <a:cs typeface="Economica"/>
              <a:sym typeface="Economica"/>
            </a:endParaRPr>
          </a:p>
          <a:p>
            <a:pPr marL="457200" marR="0" lvl="0" indent="-457200" algn="l" rtl="0">
              <a:lnSpc>
                <a:spcPct val="15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Density-Based</a:t>
            </a:r>
            <a:endParaRPr sz="3900" b="0" i="0" u="none" strike="noStrike" cap="none">
              <a:solidFill>
                <a:schemeClr val="lt1"/>
              </a:solidFill>
              <a:latin typeface="Economica"/>
              <a:ea typeface="Economica"/>
              <a:cs typeface="Economica"/>
              <a:sym typeface="Economica"/>
            </a:endParaRPr>
          </a:p>
          <a:p>
            <a:pPr marL="457200" marR="0" lvl="0" indent="-457200" algn="l" rtl="0">
              <a:lnSpc>
                <a:spcPct val="15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Soft Clustering</a:t>
            </a:r>
            <a:endParaRPr sz="3900" b="0" i="0" u="none" strike="noStrike" cap="none">
              <a:solidFill>
                <a:schemeClr val="lt1"/>
              </a:solidFill>
              <a:latin typeface="Economica"/>
              <a:ea typeface="Economica"/>
              <a:cs typeface="Economica"/>
              <a:sym typeface="Economic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5"/>
        <p:cNvGrpSpPr/>
        <p:nvPr/>
      </p:nvGrpSpPr>
      <p:grpSpPr>
        <a:xfrm>
          <a:off x="0" y="0"/>
          <a:ext cx="0" cy="0"/>
          <a:chOff x="0" y="0"/>
          <a:chExt cx="0" cy="0"/>
        </a:xfrm>
      </p:grpSpPr>
      <p:sp>
        <p:nvSpPr>
          <p:cNvPr id="496" name="Google Shape;496;g125156d8fe6_0_4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97" name="Google Shape;497;g125156d8fe6_0_40"/>
          <p:cNvPicPr preferRelativeResize="0"/>
          <p:nvPr/>
        </p:nvPicPr>
        <p:blipFill rotWithShape="1">
          <a:blip r:embed="rId3">
            <a:alphaModFix/>
          </a:blip>
          <a:srcRect/>
          <a:stretch/>
        </p:blipFill>
        <p:spPr>
          <a:xfrm>
            <a:off x="5777775" y="1531350"/>
            <a:ext cx="8315950" cy="5168100"/>
          </a:xfrm>
          <a:prstGeom prst="rect">
            <a:avLst/>
          </a:prstGeom>
          <a:noFill/>
          <a:ln>
            <a:noFill/>
          </a:ln>
        </p:spPr>
      </p:pic>
      <p:sp>
        <p:nvSpPr>
          <p:cNvPr id="498" name="Google Shape;498;g125156d8fe6_0_40"/>
          <p:cNvSpPr/>
          <p:nvPr/>
        </p:nvSpPr>
        <p:spPr>
          <a:xfrm rot="5400000" flipH="1">
            <a:off x="-638495" y="639300"/>
            <a:ext cx="6858000" cy="5579400"/>
          </a:xfrm>
          <a:prstGeom prst="rect">
            <a:avLst/>
          </a:prstGeom>
          <a:gradFill>
            <a:gsLst>
              <a:gs pos="0">
                <a:srgbClr val="000000"/>
              </a:gs>
              <a:gs pos="8000">
                <a:srgbClr val="000000"/>
              </a:gs>
              <a:gs pos="100000">
                <a:srgbClr val="2F5496"/>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9" name="Google Shape;499;g125156d8fe6_0_40"/>
          <p:cNvSpPr/>
          <p:nvPr/>
        </p:nvSpPr>
        <p:spPr>
          <a:xfrm rot="5400000" flipH="1">
            <a:off x="-393212" y="395200"/>
            <a:ext cx="6346200" cy="5576100"/>
          </a:xfrm>
          <a:prstGeom prst="rect">
            <a:avLst/>
          </a:prstGeom>
          <a:gradFill>
            <a:gsLst>
              <a:gs pos="0">
                <a:srgbClr val="000000">
                  <a:alpha val="0"/>
                </a:srgbClr>
              </a:gs>
              <a:gs pos="99000">
                <a:srgbClr val="4472C4">
                  <a:alpha val="0"/>
                </a:srgbClr>
              </a:gs>
              <a:gs pos="100000">
                <a:srgbClr val="4472C4">
                  <a:alpha val="0"/>
                </a:srgbClr>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0" name="Google Shape;500;g125156d8fe6_0_40"/>
          <p:cNvSpPr/>
          <p:nvPr/>
        </p:nvSpPr>
        <p:spPr>
          <a:xfrm rot="5400000" flipH="1">
            <a:off x="1528886" y="2818946"/>
            <a:ext cx="2502000" cy="5576100"/>
          </a:xfrm>
          <a:prstGeom prst="rect">
            <a:avLst/>
          </a:prstGeom>
          <a:gradFill>
            <a:gsLst>
              <a:gs pos="0">
                <a:srgbClr val="4472C4">
                  <a:alpha val="27450"/>
                </a:srgbClr>
              </a:gs>
              <a:gs pos="2000">
                <a:srgbClr val="4472C4">
                  <a:alpha val="27450"/>
                </a:srgbClr>
              </a:gs>
              <a:gs pos="100000">
                <a:srgbClr val="000000">
                  <a:alpha val="28627"/>
                </a:srgbClr>
              </a:gs>
            </a:gsLst>
            <a:lin ang="7799903"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1" name="Google Shape;501;g125156d8fe6_0_40"/>
          <p:cNvSpPr/>
          <p:nvPr/>
        </p:nvSpPr>
        <p:spPr>
          <a:xfrm rot="5400000" flipH="1">
            <a:off x="-425046" y="852749"/>
            <a:ext cx="6858000" cy="5152500"/>
          </a:xfrm>
          <a:prstGeom prst="rect">
            <a:avLst/>
          </a:prstGeom>
          <a:gradFill>
            <a:gsLst>
              <a:gs pos="0">
                <a:srgbClr val="000000">
                  <a:alpha val="0"/>
                </a:srgbClr>
              </a:gs>
              <a:gs pos="99000">
                <a:srgbClr val="4472C4">
                  <a:alpha val="9803"/>
                </a:srgbClr>
              </a:gs>
              <a:gs pos="100000">
                <a:srgbClr val="4472C4">
                  <a:alpha val="9803"/>
                </a:srgbClr>
              </a:gs>
            </a:gsLst>
            <a:lin ang="7799903"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2" name="Google Shape;502;g125156d8fe6_0_40"/>
          <p:cNvSpPr/>
          <p:nvPr/>
        </p:nvSpPr>
        <p:spPr>
          <a:xfrm rot="6097846">
            <a:off x="818682" y="1128490"/>
            <a:ext cx="4318368" cy="4318368"/>
          </a:xfrm>
          <a:prstGeom prst="ellipse">
            <a:avLst/>
          </a:prstGeom>
          <a:gradFill>
            <a:gsLst>
              <a:gs pos="0">
                <a:srgbClr val="4472C4">
                  <a:alpha val="0"/>
                </a:srgbClr>
              </a:gs>
              <a:gs pos="39000">
                <a:srgbClr val="4472C4">
                  <a:alpha val="0"/>
                </a:srgbClr>
              </a:gs>
              <a:gs pos="100000">
                <a:srgbClr val="8DA9DB">
                  <a:alpha val="13725"/>
                </a:srgbClr>
              </a:gs>
            </a:gsLst>
            <a:lin ang="1740015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3" name="Google Shape;503;g125156d8fe6_0_40"/>
          <p:cNvSpPr txBox="1">
            <a:spLocks noGrp="1"/>
          </p:cNvSpPr>
          <p:nvPr>
            <p:ph type="title"/>
          </p:nvPr>
        </p:nvSpPr>
        <p:spPr>
          <a:xfrm>
            <a:off x="81100" y="10150"/>
            <a:ext cx="5397600" cy="4346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FFFF"/>
              </a:buClr>
              <a:buSzPts val="7920"/>
              <a:buFont typeface="Calibri"/>
              <a:buNone/>
            </a:pPr>
            <a:r>
              <a:rPr lang="en-US" sz="6619" b="1">
                <a:solidFill>
                  <a:srgbClr val="FFFFFF"/>
                </a:solidFill>
                <a:latin typeface="Economica"/>
                <a:ea typeface="Economica"/>
                <a:cs typeface="Economica"/>
                <a:sym typeface="Economica"/>
              </a:rPr>
              <a:t>Cosine</a:t>
            </a:r>
            <a:endParaRPr sz="6619" b="1">
              <a:solidFill>
                <a:srgbClr val="FFFFFF"/>
              </a:solidFill>
              <a:latin typeface="Economica"/>
              <a:ea typeface="Economica"/>
              <a:cs typeface="Economica"/>
              <a:sym typeface="Economica"/>
            </a:endParaRPr>
          </a:p>
          <a:p>
            <a:pPr marL="0" lvl="0" indent="0" algn="ctr" rtl="0">
              <a:lnSpc>
                <a:spcPct val="90000"/>
              </a:lnSpc>
              <a:spcBef>
                <a:spcPts val="0"/>
              </a:spcBef>
              <a:spcAft>
                <a:spcPts val="0"/>
              </a:spcAft>
              <a:buClr>
                <a:srgbClr val="FFFFFF"/>
              </a:buClr>
              <a:buSzPts val="7920"/>
              <a:buFont typeface="Calibri"/>
              <a:buNone/>
            </a:pPr>
            <a:r>
              <a:rPr lang="en-US" sz="6619" b="1">
                <a:solidFill>
                  <a:srgbClr val="FFFFFF"/>
                </a:solidFill>
                <a:latin typeface="Economica"/>
                <a:ea typeface="Economica"/>
                <a:cs typeface="Economica"/>
                <a:sym typeface="Economica"/>
              </a:rPr>
              <a:t>&amp;</a:t>
            </a:r>
            <a:endParaRPr sz="6619" b="1">
              <a:solidFill>
                <a:srgbClr val="FFFFFF"/>
              </a:solidFill>
              <a:latin typeface="Economica"/>
              <a:ea typeface="Economica"/>
              <a:cs typeface="Economica"/>
              <a:sym typeface="Economica"/>
            </a:endParaRPr>
          </a:p>
          <a:p>
            <a:pPr marL="0" lvl="0" indent="0" algn="ctr" rtl="0">
              <a:lnSpc>
                <a:spcPct val="90000"/>
              </a:lnSpc>
              <a:spcBef>
                <a:spcPts val="0"/>
              </a:spcBef>
              <a:spcAft>
                <a:spcPts val="0"/>
              </a:spcAft>
              <a:buClr>
                <a:srgbClr val="FFFFFF"/>
              </a:buClr>
              <a:buSzPts val="7920"/>
              <a:buFont typeface="Calibri"/>
              <a:buNone/>
            </a:pPr>
            <a:r>
              <a:rPr lang="en-US" sz="6619" b="1">
                <a:solidFill>
                  <a:srgbClr val="FFFFFF"/>
                </a:solidFill>
                <a:latin typeface="Economica"/>
                <a:ea typeface="Economica"/>
                <a:cs typeface="Economica"/>
                <a:sym typeface="Economica"/>
              </a:rPr>
              <a:t>Angular</a:t>
            </a:r>
            <a:endParaRPr sz="6619" b="1">
              <a:solidFill>
                <a:srgbClr val="FFFFFF"/>
              </a:solidFill>
              <a:latin typeface="Economica"/>
              <a:ea typeface="Economica"/>
              <a:cs typeface="Economica"/>
              <a:sym typeface="Economica"/>
            </a:endParaRPr>
          </a:p>
          <a:p>
            <a:pPr marL="0" lvl="0" indent="0" algn="ctr" rtl="0">
              <a:lnSpc>
                <a:spcPct val="90000"/>
              </a:lnSpc>
              <a:spcBef>
                <a:spcPts val="0"/>
              </a:spcBef>
              <a:spcAft>
                <a:spcPts val="0"/>
              </a:spcAft>
              <a:buClr>
                <a:srgbClr val="FFFFFF"/>
              </a:buClr>
              <a:buSzPts val="7920"/>
              <a:buFont typeface="Calibri"/>
              <a:buNone/>
            </a:pPr>
            <a:r>
              <a:rPr lang="en-US" sz="6619" b="1">
                <a:solidFill>
                  <a:srgbClr val="FFFFFF"/>
                </a:solidFill>
                <a:latin typeface="Economica"/>
                <a:ea typeface="Economica"/>
                <a:cs typeface="Economica"/>
                <a:sym typeface="Economica"/>
              </a:rPr>
              <a:t>Similarity</a:t>
            </a:r>
            <a:endParaRPr sz="6619" b="1">
              <a:solidFill>
                <a:srgbClr val="FFFFFF"/>
              </a:solidFill>
              <a:latin typeface="Economica"/>
              <a:ea typeface="Economica"/>
              <a:cs typeface="Economica"/>
              <a:sym typeface="Economica"/>
            </a:endParaRPr>
          </a:p>
        </p:txBody>
      </p:sp>
      <p:cxnSp>
        <p:nvCxnSpPr>
          <p:cNvPr id="504" name="Google Shape;504;g125156d8fe6_0_40"/>
          <p:cNvCxnSpPr/>
          <p:nvPr/>
        </p:nvCxnSpPr>
        <p:spPr>
          <a:xfrm>
            <a:off x="6096000" y="7865431"/>
            <a:ext cx="6603000" cy="0"/>
          </a:xfrm>
          <a:prstGeom prst="straightConnector1">
            <a:avLst/>
          </a:prstGeom>
          <a:solidFill>
            <a:srgbClr val="4372C3"/>
          </a:solidFill>
          <a:ln w="12700" cap="flat" cmpd="sng">
            <a:solidFill>
              <a:srgbClr val="4372C3"/>
            </a:solidFill>
            <a:prstDash val="solid"/>
            <a:miter lim="800000"/>
            <a:headEnd type="none" w="sm" len="sm"/>
            <a:tailEnd type="none" w="sm" len="sm"/>
          </a:ln>
        </p:spPr>
      </p:cxnSp>
      <p:pic>
        <p:nvPicPr>
          <p:cNvPr id="505" name="Google Shape;505;g125156d8fe6_0_40"/>
          <p:cNvPicPr preferRelativeResize="0"/>
          <p:nvPr/>
        </p:nvPicPr>
        <p:blipFill rotWithShape="1">
          <a:blip r:embed="rId4">
            <a:alphaModFix/>
          </a:blip>
          <a:srcRect/>
          <a:stretch/>
        </p:blipFill>
        <p:spPr>
          <a:xfrm>
            <a:off x="7046300" y="337750"/>
            <a:ext cx="3859001" cy="1193600"/>
          </a:xfrm>
          <a:prstGeom prst="rect">
            <a:avLst/>
          </a:prstGeom>
          <a:noFill/>
          <a:ln>
            <a:noFill/>
          </a:ln>
        </p:spPr>
      </p:pic>
      <p:sp>
        <p:nvSpPr>
          <p:cNvPr id="506" name="Google Shape;506;g125156d8fe6_0_40"/>
          <p:cNvSpPr txBox="1"/>
          <p:nvPr/>
        </p:nvSpPr>
        <p:spPr>
          <a:xfrm>
            <a:off x="29605" y="4437389"/>
            <a:ext cx="5521800" cy="2169784"/>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Similarity Score</a:t>
            </a:r>
            <a:endParaRPr sz="3900" b="0" i="0" u="none" strike="noStrike" cap="none">
              <a:solidFill>
                <a:schemeClr val="lt1"/>
              </a:solidFill>
              <a:latin typeface="Economica"/>
              <a:ea typeface="Economica"/>
              <a:cs typeface="Economica"/>
              <a:sym typeface="Economica"/>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Economica"/>
              <a:ea typeface="Economica"/>
              <a:cs typeface="Economica"/>
              <a:sym typeface="Economica"/>
            </a:endParaRPr>
          </a:p>
          <a:p>
            <a:pPr marL="457200" marR="0" lvl="0" indent="-457200" algn="l" rtl="0">
              <a:lnSpc>
                <a:spcPct val="10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Angular Similarity</a:t>
            </a:r>
            <a:endParaRPr sz="3900" b="0" i="0" u="none" strike="noStrike" cap="none">
              <a:solidFill>
                <a:schemeClr val="lt1"/>
              </a:solidFill>
              <a:latin typeface="Economica"/>
              <a:ea typeface="Economica"/>
              <a:cs typeface="Economica"/>
              <a:sym typeface="Economica"/>
            </a:endParaRPr>
          </a:p>
          <a:p>
            <a:pPr marL="914400" marR="0" lvl="1" indent="-476250" algn="l" rtl="0">
              <a:lnSpc>
                <a:spcPct val="10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Based on Cosine Similarity</a:t>
            </a:r>
            <a:endParaRPr sz="3900" b="0" i="0" u="none" strike="noStrike" cap="none">
              <a:solidFill>
                <a:schemeClr val="lt1"/>
              </a:solidFill>
              <a:latin typeface="Economica"/>
              <a:ea typeface="Economica"/>
              <a:cs typeface="Economica"/>
              <a:sym typeface="Economic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0"/>
        <p:cNvGrpSpPr/>
        <p:nvPr/>
      </p:nvGrpSpPr>
      <p:grpSpPr>
        <a:xfrm>
          <a:off x="0" y="0"/>
          <a:ext cx="0" cy="0"/>
          <a:chOff x="0" y="0"/>
          <a:chExt cx="0" cy="0"/>
        </a:xfrm>
      </p:grpSpPr>
      <p:sp>
        <p:nvSpPr>
          <p:cNvPr id="511" name="Google Shape;511;g125156d8fe6_0_7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g125156d8fe6_0_74"/>
          <p:cNvSpPr/>
          <p:nvPr/>
        </p:nvSpPr>
        <p:spPr>
          <a:xfrm rot="5400000" flipH="1">
            <a:off x="-1417458" y="1417619"/>
            <a:ext cx="6875700" cy="4040700"/>
          </a:xfrm>
          <a:prstGeom prst="rect">
            <a:avLst/>
          </a:prstGeom>
          <a:gradFill>
            <a:gsLst>
              <a:gs pos="0">
                <a:srgbClr val="000000"/>
              </a:gs>
              <a:gs pos="100000">
                <a:srgbClr val="2F5496"/>
              </a:gs>
            </a:gsLst>
            <a:lin ang="1859992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g125156d8fe6_0_74"/>
          <p:cNvSpPr/>
          <p:nvPr/>
        </p:nvSpPr>
        <p:spPr>
          <a:xfrm rot="-5400000">
            <a:off x="-158549" y="2660421"/>
            <a:ext cx="4355700" cy="4038600"/>
          </a:xfrm>
          <a:prstGeom prst="rect">
            <a:avLst/>
          </a:prstGeom>
          <a:gradFill>
            <a:gsLst>
              <a:gs pos="0">
                <a:srgbClr val="4472C4">
                  <a:alpha val="48627"/>
                </a:srgbClr>
              </a:gs>
              <a:gs pos="100000">
                <a:srgbClr val="1F3864">
                  <a:alpha val="0"/>
                </a:srgbClr>
              </a:gs>
            </a:gsLst>
            <a:lin ang="113999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g125156d8fe6_0_74"/>
          <p:cNvSpPr/>
          <p:nvPr/>
        </p:nvSpPr>
        <p:spPr>
          <a:xfrm rot="-5400000" flipH="1">
            <a:off x="-1180946" y="1638150"/>
            <a:ext cx="6857700" cy="3581400"/>
          </a:xfrm>
          <a:prstGeom prst="rect">
            <a:avLst/>
          </a:prstGeom>
          <a:gradFill>
            <a:gsLst>
              <a:gs pos="0">
                <a:srgbClr val="000000">
                  <a:alpha val="57647"/>
                </a:srgbClr>
              </a:gs>
              <a:gs pos="69000">
                <a:srgbClr val="4472C4">
                  <a:alpha val="0"/>
                </a:srgbClr>
              </a:gs>
              <a:gs pos="100000">
                <a:srgbClr val="4472C4">
                  <a:alpha val="0"/>
                </a:srgbClr>
              </a:gs>
            </a:gsLst>
            <a:lin ang="1319991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g125156d8fe6_0_74"/>
          <p:cNvSpPr/>
          <p:nvPr/>
        </p:nvSpPr>
        <p:spPr>
          <a:xfrm rot="6100492">
            <a:off x="-752289" y="1199324"/>
            <a:ext cx="4811682" cy="4091540"/>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0">
                <a:srgbClr val="8DA9DB">
                  <a:alpha val="0"/>
                </a:srgbClr>
              </a:gs>
              <a:gs pos="39000">
                <a:srgbClr val="8DA9DB">
                  <a:alpha val="0"/>
                </a:srgbClr>
              </a:gs>
              <a:gs pos="100000">
                <a:srgbClr val="2F5496">
                  <a:alpha val="24705"/>
                </a:srgbClr>
              </a:gs>
            </a:gsLst>
            <a:lin ang="1859992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g125156d8fe6_0_74"/>
          <p:cNvSpPr txBox="1">
            <a:spLocks noGrp="1"/>
          </p:cNvSpPr>
          <p:nvPr>
            <p:ph type="title"/>
          </p:nvPr>
        </p:nvSpPr>
        <p:spPr>
          <a:xfrm>
            <a:off x="0" y="-429"/>
            <a:ext cx="4038600" cy="2484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FFFF"/>
              </a:buClr>
              <a:buSzPts val="8000"/>
              <a:buFont typeface="Calibri"/>
              <a:buNone/>
            </a:pPr>
            <a:r>
              <a:rPr lang="en-US" sz="7000" b="1">
                <a:solidFill>
                  <a:srgbClr val="FFFFFF"/>
                </a:solidFill>
                <a:latin typeface="Economica"/>
                <a:ea typeface="Economica"/>
                <a:cs typeface="Economica"/>
                <a:sym typeface="Economica"/>
              </a:rPr>
              <a:t>Source</a:t>
            </a:r>
            <a:endParaRPr sz="7000" b="1">
              <a:solidFill>
                <a:srgbClr val="FFFFFF"/>
              </a:solidFill>
              <a:latin typeface="Economica"/>
              <a:ea typeface="Economica"/>
              <a:cs typeface="Economica"/>
              <a:sym typeface="Economica"/>
            </a:endParaRPr>
          </a:p>
          <a:p>
            <a:pPr marL="0" lvl="0" indent="0" algn="ctr" rtl="0">
              <a:lnSpc>
                <a:spcPct val="90000"/>
              </a:lnSpc>
              <a:spcBef>
                <a:spcPts val="0"/>
              </a:spcBef>
              <a:spcAft>
                <a:spcPts val="0"/>
              </a:spcAft>
              <a:buClr>
                <a:srgbClr val="FFFFFF"/>
              </a:buClr>
              <a:buSzPts val="8000"/>
              <a:buFont typeface="Calibri"/>
              <a:buNone/>
            </a:pPr>
            <a:r>
              <a:rPr lang="en-US" sz="7000" b="1">
                <a:solidFill>
                  <a:srgbClr val="FFFFFF"/>
                </a:solidFill>
                <a:latin typeface="Economica"/>
                <a:ea typeface="Economica"/>
                <a:cs typeface="Economica"/>
                <a:sym typeface="Economica"/>
              </a:rPr>
              <a:t>Bias</a:t>
            </a:r>
            <a:endParaRPr sz="7000" b="1">
              <a:solidFill>
                <a:srgbClr val="FFFFFF"/>
              </a:solidFill>
              <a:latin typeface="Economica"/>
              <a:ea typeface="Economica"/>
              <a:cs typeface="Economica"/>
              <a:sym typeface="Economica"/>
            </a:endParaRPr>
          </a:p>
        </p:txBody>
      </p:sp>
      <p:sp>
        <p:nvSpPr>
          <p:cNvPr id="517" name="Google Shape;517;g125156d8fe6_0_74"/>
          <p:cNvSpPr txBox="1"/>
          <p:nvPr/>
        </p:nvSpPr>
        <p:spPr>
          <a:xfrm>
            <a:off x="105250" y="2501875"/>
            <a:ext cx="3512100" cy="307080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State Sponsored vs Free Media</a:t>
            </a:r>
            <a:endParaRPr sz="3900" b="0" i="0" u="none" strike="noStrike" cap="none">
              <a:solidFill>
                <a:schemeClr val="lt1"/>
              </a:solidFill>
              <a:latin typeface="Economica"/>
              <a:ea typeface="Economica"/>
              <a:cs typeface="Economica"/>
              <a:sym typeface="Economica"/>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Economica"/>
              <a:ea typeface="Economica"/>
              <a:cs typeface="Economica"/>
              <a:sym typeface="Economica"/>
            </a:endParaRPr>
          </a:p>
          <a:p>
            <a:pPr marL="457200" marR="0" lvl="0" indent="-457200" algn="l" rtl="0">
              <a:lnSpc>
                <a:spcPct val="15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Political Bias</a:t>
            </a:r>
            <a:endParaRPr sz="3900" b="0" i="0" u="none" strike="noStrike" cap="none">
              <a:solidFill>
                <a:schemeClr val="lt1"/>
              </a:solidFill>
              <a:latin typeface="Economica"/>
              <a:ea typeface="Economica"/>
              <a:cs typeface="Economica"/>
              <a:sym typeface="Economica"/>
            </a:endParaRPr>
          </a:p>
          <a:p>
            <a:pPr marL="457200" marR="0" lvl="0" indent="-457200" algn="l" rtl="0">
              <a:lnSpc>
                <a:spcPct val="15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Source Based</a:t>
            </a:r>
            <a:endParaRPr sz="3900" b="0" i="0" u="none" strike="noStrike" cap="none">
              <a:solidFill>
                <a:schemeClr val="lt1"/>
              </a:solidFill>
              <a:latin typeface="Economica"/>
              <a:ea typeface="Economica"/>
              <a:cs typeface="Economica"/>
              <a:sym typeface="Economica"/>
            </a:endParaRPr>
          </a:p>
        </p:txBody>
      </p:sp>
      <p:pic>
        <p:nvPicPr>
          <p:cNvPr id="518" name="Google Shape;518;g125156d8fe6_0_74"/>
          <p:cNvPicPr preferRelativeResize="0"/>
          <p:nvPr/>
        </p:nvPicPr>
        <p:blipFill rotWithShape="1">
          <a:blip r:embed="rId3">
            <a:alphaModFix/>
          </a:blip>
          <a:srcRect/>
          <a:stretch/>
        </p:blipFill>
        <p:spPr>
          <a:xfrm>
            <a:off x="4040750" y="1116490"/>
            <a:ext cx="8151250" cy="2902335"/>
          </a:xfrm>
          <a:prstGeom prst="rect">
            <a:avLst/>
          </a:prstGeom>
          <a:noFill/>
          <a:ln>
            <a:noFill/>
          </a:ln>
        </p:spPr>
      </p:pic>
      <p:pic>
        <p:nvPicPr>
          <p:cNvPr id="519" name="Google Shape;519;g125156d8fe6_0_74"/>
          <p:cNvPicPr preferRelativeResize="0"/>
          <p:nvPr/>
        </p:nvPicPr>
        <p:blipFill rotWithShape="1">
          <a:blip r:embed="rId4">
            <a:alphaModFix/>
          </a:blip>
          <a:srcRect/>
          <a:stretch/>
        </p:blipFill>
        <p:spPr>
          <a:xfrm>
            <a:off x="5163075" y="4144549"/>
            <a:ext cx="5906600" cy="25624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3"/>
        <p:cNvGrpSpPr/>
        <p:nvPr/>
      </p:nvGrpSpPr>
      <p:grpSpPr>
        <a:xfrm>
          <a:off x="0" y="0"/>
          <a:ext cx="0" cy="0"/>
          <a:chOff x="0" y="0"/>
          <a:chExt cx="0" cy="0"/>
        </a:xfrm>
      </p:grpSpPr>
      <p:sp>
        <p:nvSpPr>
          <p:cNvPr id="524" name="Google Shape;524;g125156d8fe6_0_8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25" name="Google Shape;525;g125156d8fe6_0_87"/>
          <p:cNvPicPr preferRelativeResize="0"/>
          <p:nvPr/>
        </p:nvPicPr>
        <p:blipFill rotWithShape="1">
          <a:blip r:embed="rId3">
            <a:alphaModFix/>
          </a:blip>
          <a:srcRect/>
          <a:stretch/>
        </p:blipFill>
        <p:spPr>
          <a:xfrm>
            <a:off x="3219100" y="261800"/>
            <a:ext cx="9488251" cy="6352350"/>
          </a:xfrm>
          <a:prstGeom prst="rect">
            <a:avLst/>
          </a:prstGeom>
          <a:noFill/>
          <a:ln>
            <a:noFill/>
          </a:ln>
        </p:spPr>
      </p:pic>
      <p:sp>
        <p:nvSpPr>
          <p:cNvPr id="526" name="Google Shape;526;g125156d8fe6_0_87"/>
          <p:cNvSpPr/>
          <p:nvPr/>
        </p:nvSpPr>
        <p:spPr>
          <a:xfrm rot="5400000" flipH="1">
            <a:off x="-1417458" y="1417619"/>
            <a:ext cx="6875700" cy="4040700"/>
          </a:xfrm>
          <a:prstGeom prst="rect">
            <a:avLst/>
          </a:prstGeom>
          <a:gradFill>
            <a:gsLst>
              <a:gs pos="0">
                <a:srgbClr val="000000"/>
              </a:gs>
              <a:gs pos="100000">
                <a:srgbClr val="2F5496"/>
              </a:gs>
            </a:gsLst>
            <a:lin ang="1859992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7" name="Google Shape;527;g125156d8fe6_0_87"/>
          <p:cNvSpPr/>
          <p:nvPr/>
        </p:nvSpPr>
        <p:spPr>
          <a:xfrm rot="-5400000">
            <a:off x="-158549" y="2660421"/>
            <a:ext cx="4355700" cy="4038600"/>
          </a:xfrm>
          <a:prstGeom prst="rect">
            <a:avLst/>
          </a:prstGeom>
          <a:gradFill>
            <a:gsLst>
              <a:gs pos="0">
                <a:srgbClr val="4472C4">
                  <a:alpha val="48627"/>
                </a:srgbClr>
              </a:gs>
              <a:gs pos="100000">
                <a:srgbClr val="1F3864">
                  <a:alpha val="0"/>
                </a:srgbClr>
              </a:gs>
            </a:gsLst>
            <a:lin ang="113999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8" name="Google Shape;528;g125156d8fe6_0_87"/>
          <p:cNvSpPr/>
          <p:nvPr/>
        </p:nvSpPr>
        <p:spPr>
          <a:xfrm rot="-5400000" flipH="1">
            <a:off x="-1180946" y="1638150"/>
            <a:ext cx="6857700" cy="3581400"/>
          </a:xfrm>
          <a:prstGeom prst="rect">
            <a:avLst/>
          </a:prstGeom>
          <a:gradFill>
            <a:gsLst>
              <a:gs pos="0">
                <a:srgbClr val="000000">
                  <a:alpha val="57647"/>
                </a:srgbClr>
              </a:gs>
              <a:gs pos="69000">
                <a:srgbClr val="4472C4">
                  <a:alpha val="0"/>
                </a:srgbClr>
              </a:gs>
              <a:gs pos="100000">
                <a:srgbClr val="4472C4">
                  <a:alpha val="0"/>
                </a:srgbClr>
              </a:gs>
            </a:gsLst>
            <a:lin ang="1319991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g125156d8fe6_0_87"/>
          <p:cNvSpPr/>
          <p:nvPr/>
        </p:nvSpPr>
        <p:spPr>
          <a:xfrm rot="6100492">
            <a:off x="-752289" y="1199324"/>
            <a:ext cx="4811682" cy="4091540"/>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0">
                <a:srgbClr val="8DA9DB">
                  <a:alpha val="0"/>
                </a:srgbClr>
              </a:gs>
              <a:gs pos="39000">
                <a:srgbClr val="8DA9DB">
                  <a:alpha val="0"/>
                </a:srgbClr>
              </a:gs>
              <a:gs pos="100000">
                <a:srgbClr val="2F5496">
                  <a:alpha val="24705"/>
                </a:srgbClr>
              </a:gs>
            </a:gsLst>
            <a:lin ang="1859992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g125156d8fe6_0_87"/>
          <p:cNvSpPr txBox="1">
            <a:spLocks noGrp="1"/>
          </p:cNvSpPr>
          <p:nvPr>
            <p:ph type="title"/>
          </p:nvPr>
        </p:nvSpPr>
        <p:spPr>
          <a:xfrm>
            <a:off x="0" y="-429"/>
            <a:ext cx="4038600" cy="2484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FFFF"/>
              </a:buClr>
              <a:buSzPts val="8000"/>
              <a:buFont typeface="Calibri"/>
              <a:buNone/>
            </a:pPr>
            <a:r>
              <a:rPr lang="en-US" sz="7000" b="1">
                <a:solidFill>
                  <a:srgbClr val="FFFFFF"/>
                </a:solidFill>
                <a:latin typeface="Economica"/>
                <a:ea typeface="Economica"/>
                <a:cs typeface="Economica"/>
                <a:sym typeface="Economica"/>
              </a:rPr>
              <a:t>Sentiment</a:t>
            </a:r>
            <a:endParaRPr sz="7000" b="1">
              <a:solidFill>
                <a:srgbClr val="FFFFFF"/>
              </a:solidFill>
              <a:latin typeface="Economica"/>
              <a:ea typeface="Economica"/>
              <a:cs typeface="Economica"/>
              <a:sym typeface="Economica"/>
            </a:endParaRPr>
          </a:p>
        </p:txBody>
      </p:sp>
      <p:sp>
        <p:nvSpPr>
          <p:cNvPr id="531" name="Google Shape;531;g125156d8fe6_0_87"/>
          <p:cNvSpPr txBox="1"/>
          <p:nvPr/>
        </p:nvSpPr>
        <p:spPr>
          <a:xfrm>
            <a:off x="105250" y="2501875"/>
            <a:ext cx="3730200" cy="397110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Natural Language Processing</a:t>
            </a:r>
            <a:endParaRPr sz="3900" b="0" i="0" u="none" strike="noStrike" cap="none">
              <a:solidFill>
                <a:schemeClr val="lt1"/>
              </a:solidFill>
              <a:latin typeface="Economica"/>
              <a:ea typeface="Economica"/>
              <a:cs typeface="Economica"/>
              <a:sym typeface="Economica"/>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Economica"/>
              <a:ea typeface="Economica"/>
              <a:cs typeface="Economica"/>
              <a:sym typeface="Economica"/>
            </a:endParaRPr>
          </a:p>
          <a:p>
            <a:pPr marL="457200" marR="0" lvl="0" indent="-457200" algn="l" rtl="0">
              <a:lnSpc>
                <a:spcPct val="15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Valence</a:t>
            </a:r>
            <a:endParaRPr sz="3900" b="0" i="0" u="none" strike="noStrike" cap="none">
              <a:solidFill>
                <a:schemeClr val="lt1"/>
              </a:solidFill>
              <a:latin typeface="Economica"/>
              <a:ea typeface="Economica"/>
              <a:cs typeface="Economica"/>
              <a:sym typeface="Economica"/>
            </a:endParaRPr>
          </a:p>
          <a:p>
            <a:pPr marL="914400" marR="0" lvl="1" indent="-476250" algn="l" rtl="0">
              <a:lnSpc>
                <a:spcPct val="15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0 to 1</a:t>
            </a:r>
            <a:endParaRPr sz="3900" b="0" i="0" u="none" strike="noStrike" cap="none">
              <a:solidFill>
                <a:schemeClr val="lt1"/>
              </a:solidFill>
              <a:latin typeface="Economica"/>
              <a:ea typeface="Economica"/>
              <a:cs typeface="Economica"/>
              <a:sym typeface="Economica"/>
            </a:endParaRPr>
          </a:p>
          <a:p>
            <a:pPr marL="457200" marR="0" lvl="0" indent="-457200" algn="l" rtl="0">
              <a:lnSpc>
                <a:spcPct val="150000"/>
              </a:lnSpc>
              <a:spcBef>
                <a:spcPts val="0"/>
              </a:spcBef>
              <a:spcAft>
                <a:spcPts val="0"/>
              </a:spcAft>
              <a:buClr>
                <a:schemeClr val="lt1"/>
              </a:buClr>
              <a:buSzPts val="3900"/>
              <a:buFont typeface="Economica"/>
              <a:buChar char="•"/>
            </a:pPr>
            <a:r>
              <a:rPr lang="en-US" sz="3900" b="0" i="0" u="none" strike="noStrike" cap="none">
                <a:solidFill>
                  <a:schemeClr val="lt1"/>
                </a:solidFill>
                <a:latin typeface="Economica"/>
                <a:ea typeface="Economica"/>
                <a:cs typeface="Economica"/>
                <a:sym typeface="Economica"/>
              </a:rPr>
              <a:t>Absolute Difference</a:t>
            </a:r>
            <a:endParaRPr sz="3900" b="0" i="0" u="none" strike="noStrike" cap="none">
              <a:solidFill>
                <a:schemeClr val="lt1"/>
              </a:solidFill>
              <a:latin typeface="Economica"/>
              <a:ea typeface="Economica"/>
              <a:cs typeface="Economica"/>
              <a:sym typeface="Economic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7"/>
        <p:cNvGrpSpPr/>
        <p:nvPr/>
      </p:nvGrpSpPr>
      <p:grpSpPr>
        <a:xfrm>
          <a:off x="0" y="0"/>
          <a:ext cx="0" cy="0"/>
          <a:chOff x="0" y="0"/>
          <a:chExt cx="0" cy="0"/>
        </a:xfrm>
      </p:grpSpPr>
      <p:sp>
        <p:nvSpPr>
          <p:cNvPr id="128" name="Google Shape;128;p4"/>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9" name="Google Shape;129;p4" descr="A couple of men sitting on a bench in front of a building&#10;&#10;Description automatically generated with low confidence"/>
          <p:cNvPicPr preferRelativeResize="0">
            <a:picLocks noGrp="1"/>
          </p:cNvPicPr>
          <p:nvPr>
            <p:ph type="body" idx="1"/>
          </p:nvPr>
        </p:nvPicPr>
        <p:blipFill rotWithShape="1">
          <a:blip r:embed="rId3">
            <a:alphaModFix/>
          </a:blip>
          <a:srcRect t="13477"/>
          <a:stretch/>
        </p:blipFill>
        <p:spPr>
          <a:xfrm>
            <a:off x="22" y="1279"/>
            <a:ext cx="6010500" cy="3380400"/>
          </a:xfrm>
          <a:prstGeom prst="rect">
            <a:avLst/>
          </a:prstGeom>
          <a:noFill/>
          <a:ln>
            <a:noFill/>
          </a:ln>
        </p:spPr>
      </p:pic>
      <p:pic>
        <p:nvPicPr>
          <p:cNvPr id="130" name="Google Shape;130;p4"/>
          <p:cNvPicPr preferRelativeResize="0"/>
          <p:nvPr/>
        </p:nvPicPr>
        <p:blipFill rotWithShape="1">
          <a:blip r:embed="rId4">
            <a:alphaModFix/>
          </a:blip>
          <a:srcRect t="11965" b="11964"/>
          <a:stretch/>
        </p:blipFill>
        <p:spPr>
          <a:xfrm>
            <a:off x="5189973" y="2979403"/>
            <a:ext cx="7002026" cy="3937926"/>
          </a:xfrm>
          <a:prstGeom prst="rect">
            <a:avLst/>
          </a:prstGeom>
          <a:noFill/>
          <a:ln>
            <a:noFill/>
          </a:ln>
        </p:spPr>
      </p:pic>
      <p:pic>
        <p:nvPicPr>
          <p:cNvPr id="131" name="Google Shape;131;p4"/>
          <p:cNvPicPr preferRelativeResize="0"/>
          <p:nvPr/>
        </p:nvPicPr>
        <p:blipFill rotWithShape="1">
          <a:blip r:embed="rId5">
            <a:alphaModFix/>
          </a:blip>
          <a:srcRect l="544" r="544"/>
          <a:stretch/>
        </p:blipFill>
        <p:spPr>
          <a:xfrm>
            <a:off x="5166637" y="1275"/>
            <a:ext cx="7002038" cy="3937925"/>
          </a:xfrm>
          <a:prstGeom prst="rect">
            <a:avLst/>
          </a:prstGeom>
          <a:noFill/>
          <a:ln>
            <a:noFill/>
          </a:ln>
        </p:spPr>
      </p:pic>
      <p:pic>
        <p:nvPicPr>
          <p:cNvPr id="132" name="Google Shape;132;p4"/>
          <p:cNvPicPr preferRelativeResize="0"/>
          <p:nvPr/>
        </p:nvPicPr>
        <p:blipFill rotWithShape="1">
          <a:blip r:embed="rId6">
            <a:alphaModFix/>
          </a:blip>
          <a:srcRect/>
          <a:stretch/>
        </p:blipFill>
        <p:spPr>
          <a:xfrm>
            <a:off x="1525" y="3373478"/>
            <a:ext cx="6158150" cy="34657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sp>
        <p:nvSpPr>
          <p:cNvPr id="137" name="Google Shape;137;p7"/>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8" name="Google Shape;138;p7" descr="A person pointing at something&#10;&#10;Description automatically generated with low confidence"/>
          <p:cNvPicPr preferRelativeResize="0">
            <a:picLocks noGrp="1"/>
          </p:cNvPicPr>
          <p:nvPr>
            <p:ph type="pic" idx="2"/>
          </p:nvPr>
        </p:nvPicPr>
        <p:blipFill rotWithShape="1">
          <a:blip r:embed="rId3">
            <a:alphaModFix/>
          </a:blip>
          <a:srcRect l="14343" r="6341"/>
          <a:stretch/>
        </p:blipFill>
        <p:spPr>
          <a:xfrm>
            <a:off x="1" y="10"/>
            <a:ext cx="9669642" cy="6857990"/>
          </a:xfrm>
          <a:prstGeom prst="rect">
            <a:avLst/>
          </a:prstGeom>
          <a:noFill/>
          <a:ln>
            <a:noFill/>
          </a:ln>
        </p:spPr>
      </p:pic>
      <p:sp>
        <p:nvSpPr>
          <p:cNvPr id="139" name="Google Shape;139;p7"/>
          <p:cNvSpPr/>
          <p:nvPr/>
        </p:nvSpPr>
        <p:spPr>
          <a:xfrm flipH="1">
            <a:off x="5125019" y="0"/>
            <a:ext cx="7066978" cy="6858000"/>
          </a:xfrm>
          <a:prstGeom prst="rect">
            <a:avLst/>
          </a:prstGeom>
          <a:gradFill>
            <a:gsLst>
              <a:gs pos="0">
                <a:srgbClr val="FFFFFF">
                  <a:alpha val="0"/>
                </a:srgbClr>
              </a:gs>
              <a:gs pos="19000">
                <a:srgbClr val="FFFFFF">
                  <a:alpha val="36470"/>
                </a:srgbClr>
              </a:gs>
              <a:gs pos="35000">
                <a:srgbClr val="FFFFFF">
                  <a:alpha val="75686"/>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7"/>
          <p:cNvSpPr txBox="1">
            <a:spLocks noGrp="1"/>
          </p:cNvSpPr>
          <p:nvPr>
            <p:ph type="title"/>
          </p:nvPr>
        </p:nvSpPr>
        <p:spPr>
          <a:xfrm>
            <a:off x="8172300" y="353250"/>
            <a:ext cx="3882600" cy="1899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800"/>
              <a:buFont typeface="Calibri"/>
              <a:buNone/>
            </a:pPr>
            <a:r>
              <a:rPr lang="en-US" sz="4400" b="1">
                <a:latin typeface="Economica"/>
                <a:ea typeface="Economica"/>
                <a:cs typeface="Economica"/>
                <a:sym typeface="Economica"/>
              </a:rPr>
              <a:t>Russian President</a:t>
            </a:r>
            <a:br>
              <a:rPr lang="en-US" sz="4400" b="1">
                <a:latin typeface="Economica"/>
                <a:ea typeface="Economica"/>
                <a:cs typeface="Economica"/>
                <a:sym typeface="Economica"/>
              </a:rPr>
            </a:br>
            <a:r>
              <a:rPr lang="en-US" sz="4400" b="1">
                <a:latin typeface="Economica"/>
                <a:ea typeface="Economica"/>
                <a:cs typeface="Economica"/>
                <a:sym typeface="Economica"/>
              </a:rPr>
              <a:t>KGB/FSB Officer</a:t>
            </a:r>
            <a:endParaRPr sz="2800">
              <a:latin typeface="Economica"/>
              <a:ea typeface="Economica"/>
              <a:cs typeface="Economica"/>
              <a:sym typeface="Economica"/>
            </a:endParaRPr>
          </a:p>
        </p:txBody>
      </p:sp>
      <p:sp>
        <p:nvSpPr>
          <p:cNvPr id="141" name="Google Shape;141;p7"/>
          <p:cNvSpPr txBox="1">
            <a:spLocks noGrp="1"/>
          </p:cNvSpPr>
          <p:nvPr>
            <p:ph type="body" idx="1"/>
          </p:nvPr>
        </p:nvSpPr>
        <p:spPr>
          <a:xfrm>
            <a:off x="7458300" y="2908800"/>
            <a:ext cx="4733700" cy="3202200"/>
          </a:xfrm>
          <a:prstGeom prst="rect">
            <a:avLst/>
          </a:prstGeom>
          <a:noFill/>
          <a:ln>
            <a:noFill/>
          </a:ln>
        </p:spPr>
        <p:txBody>
          <a:bodyPr spcFirstLastPara="1" wrap="square" lIns="91425" tIns="45700" rIns="91425" bIns="45700" anchor="t" anchorCtr="0">
            <a:normAutofit/>
          </a:bodyPr>
          <a:lstStyle/>
          <a:p>
            <a:pPr marL="457200" lvl="1" indent="-241300" algn="l" rtl="0">
              <a:lnSpc>
                <a:spcPct val="80000"/>
              </a:lnSpc>
              <a:spcBef>
                <a:spcPts val="0"/>
              </a:spcBef>
              <a:spcAft>
                <a:spcPts val="0"/>
              </a:spcAft>
              <a:buClr>
                <a:schemeClr val="dk1"/>
              </a:buClr>
              <a:buSzPts val="3800"/>
              <a:buFont typeface="Economica"/>
              <a:buChar char="•"/>
            </a:pPr>
            <a:r>
              <a:rPr lang="en-US" sz="3800">
                <a:latin typeface="Economica"/>
                <a:ea typeface="Economica"/>
                <a:cs typeface="Economica"/>
                <a:sym typeface="Economica"/>
              </a:rPr>
              <a:t>Largest Nuclear Stockpile</a:t>
            </a:r>
            <a:endParaRPr sz="1200">
              <a:latin typeface="Economica"/>
              <a:ea typeface="Economica"/>
              <a:cs typeface="Economica"/>
              <a:sym typeface="Economica"/>
            </a:endParaRPr>
          </a:p>
        </p:txBody>
      </p:sp>
      <p:sp>
        <p:nvSpPr>
          <p:cNvPr id="142" name="Google Shape;142;p7"/>
          <p:cNvSpPr txBox="1"/>
          <p:nvPr/>
        </p:nvSpPr>
        <p:spPr>
          <a:xfrm rot="-1633457">
            <a:off x="2483403" y="1355556"/>
            <a:ext cx="5189139" cy="126218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en-US" sz="7000" b="1" i="0" u="none" strike="noStrike" cap="none">
                <a:solidFill>
                  <a:srgbClr val="FF0000"/>
                </a:solidFill>
                <a:latin typeface="Calibri"/>
                <a:ea typeface="Calibri"/>
                <a:cs typeface="Calibri"/>
                <a:sym typeface="Calibri"/>
              </a:rPr>
              <a:t>SANCTIONED</a:t>
            </a:r>
            <a:endParaRPr sz="7000" b="1" i="0" u="none" strike="noStrike" cap="none">
              <a:solidFill>
                <a:srgbClr val="FF0000"/>
              </a:solidFill>
              <a:latin typeface="Calibri"/>
              <a:ea typeface="Calibri"/>
              <a:cs typeface="Calibri"/>
              <a:sym typeface="Calibri"/>
            </a:endParaRPr>
          </a:p>
        </p:txBody>
      </p:sp>
      <p:sp>
        <p:nvSpPr>
          <p:cNvPr id="143" name="Google Shape;143;p7"/>
          <p:cNvSpPr txBox="1"/>
          <p:nvPr/>
        </p:nvSpPr>
        <p:spPr>
          <a:xfrm>
            <a:off x="7458300" y="3389350"/>
            <a:ext cx="4023600" cy="1120500"/>
          </a:xfrm>
          <a:prstGeom prst="rect">
            <a:avLst/>
          </a:prstGeom>
          <a:noFill/>
          <a:ln>
            <a:noFill/>
          </a:ln>
        </p:spPr>
        <p:txBody>
          <a:bodyPr spcFirstLastPara="1" wrap="square" lIns="91425" tIns="91425" rIns="91425" bIns="91425" anchor="t" anchorCtr="0">
            <a:spAutoFit/>
          </a:bodyPr>
          <a:lstStyle/>
          <a:p>
            <a:pPr marL="457200" marR="0" lvl="1" indent="-241300" algn="l" rtl="0">
              <a:lnSpc>
                <a:spcPct val="80000"/>
              </a:lnSpc>
              <a:spcBef>
                <a:spcPts val="500"/>
              </a:spcBef>
              <a:spcAft>
                <a:spcPts val="0"/>
              </a:spcAft>
              <a:buClr>
                <a:schemeClr val="dk1"/>
              </a:buClr>
              <a:buSzPts val="3800"/>
              <a:buFont typeface="Economica"/>
              <a:buChar char="•"/>
            </a:pPr>
            <a:r>
              <a:rPr lang="en-US" sz="3800" b="0" i="0" u="none" strike="noStrike" cap="none">
                <a:solidFill>
                  <a:schemeClr val="dk1"/>
                </a:solidFill>
                <a:latin typeface="Economica"/>
                <a:ea typeface="Economica"/>
                <a:cs typeface="Economica"/>
                <a:sym typeface="Economica"/>
              </a:rPr>
              <a:t>Prolific Disinformation   Disseminator</a:t>
            </a:r>
            <a:endParaRPr sz="14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fade">
                                      <p:cBhvr>
                                        <p:cTn id="11" dur="1000"/>
                                        <p:tgtEl>
                                          <p:spTgt spid="14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3"/>
                                        </p:tgtEl>
                                        <p:attrNameLst>
                                          <p:attrName>style.visibility</p:attrName>
                                        </p:attrNameLst>
                                      </p:cBhvr>
                                      <p:to>
                                        <p:strVal val="visible"/>
                                      </p:to>
                                    </p:set>
                                    <p:animEffect transition="in" filter="fade">
                                      <p:cBhvr>
                                        <p:cTn id="20"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48" name="Google Shape;148;p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 name="Google Shape;149;p8"/>
          <p:cNvSpPr/>
          <p:nvPr/>
        </p:nvSpPr>
        <p:spPr>
          <a:xfrm rot="5400000" flipH="1">
            <a:off x="-638515" y="639280"/>
            <a:ext cx="6858000" cy="5579440"/>
          </a:xfrm>
          <a:prstGeom prst="rect">
            <a:avLst/>
          </a:prstGeom>
          <a:gradFill>
            <a:gsLst>
              <a:gs pos="0">
                <a:srgbClr val="000000"/>
              </a:gs>
              <a:gs pos="8000">
                <a:srgbClr val="000000"/>
              </a:gs>
              <a:gs pos="100000">
                <a:srgbClr val="2F5496"/>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 name="Google Shape;150;p8"/>
          <p:cNvSpPr/>
          <p:nvPr/>
        </p:nvSpPr>
        <p:spPr>
          <a:xfrm rot="5400000" flipH="1">
            <a:off x="-393206" y="395206"/>
            <a:ext cx="6346209" cy="5576080"/>
          </a:xfrm>
          <a:prstGeom prst="rect">
            <a:avLst/>
          </a:prstGeom>
          <a:gradFill>
            <a:gsLst>
              <a:gs pos="0">
                <a:srgbClr val="000000">
                  <a:alpha val="0"/>
                </a:srgbClr>
              </a:gs>
              <a:gs pos="99000">
                <a:srgbClr val="4472C4">
                  <a:alpha val="0"/>
                </a:srgbClr>
              </a:gs>
              <a:gs pos="100000">
                <a:srgbClr val="4472C4">
                  <a:alpha val="0"/>
                </a:srgbClr>
              </a:gs>
            </a:gsLst>
            <a:lin ang="1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p8"/>
          <p:cNvSpPr/>
          <p:nvPr/>
        </p:nvSpPr>
        <p:spPr>
          <a:xfrm rot="5400000" flipH="1">
            <a:off x="1528907" y="2818967"/>
            <a:ext cx="2501979" cy="5576080"/>
          </a:xfrm>
          <a:prstGeom prst="rect">
            <a:avLst/>
          </a:prstGeom>
          <a:gradFill>
            <a:gsLst>
              <a:gs pos="0">
                <a:srgbClr val="4472C4">
                  <a:alpha val="27450"/>
                </a:srgbClr>
              </a:gs>
              <a:gs pos="2000">
                <a:srgbClr val="4472C4">
                  <a:alpha val="27450"/>
                </a:srgbClr>
              </a:gs>
              <a:gs pos="100000">
                <a:srgbClr val="000000">
                  <a:alpha val="28627"/>
                </a:srgbClr>
              </a:gs>
            </a:gsLst>
            <a:lin ang="7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2" name="Google Shape;152;p8"/>
          <p:cNvSpPr/>
          <p:nvPr/>
        </p:nvSpPr>
        <p:spPr>
          <a:xfrm rot="5400000" flipH="1">
            <a:off x="-425002" y="852793"/>
            <a:ext cx="6858001" cy="5152412"/>
          </a:xfrm>
          <a:prstGeom prst="rect">
            <a:avLst/>
          </a:prstGeom>
          <a:gradFill>
            <a:gsLst>
              <a:gs pos="0">
                <a:srgbClr val="000000">
                  <a:alpha val="0"/>
                </a:srgbClr>
              </a:gs>
              <a:gs pos="99000">
                <a:srgbClr val="4472C4">
                  <a:alpha val="9803"/>
                </a:srgbClr>
              </a:gs>
              <a:gs pos="100000">
                <a:srgbClr val="4472C4">
                  <a:alpha val="9803"/>
                </a:srgbClr>
              </a:gs>
            </a:gsLst>
            <a:lin ang="7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8"/>
          <p:cNvSpPr/>
          <p:nvPr/>
        </p:nvSpPr>
        <p:spPr>
          <a:xfrm rot="6097846">
            <a:off x="818753" y="1128497"/>
            <a:ext cx="4318303" cy="4318303"/>
          </a:xfrm>
          <a:prstGeom prst="ellipse">
            <a:avLst/>
          </a:prstGeom>
          <a:gradFill>
            <a:gsLst>
              <a:gs pos="0">
                <a:srgbClr val="4472C4">
                  <a:alpha val="0"/>
                </a:srgbClr>
              </a:gs>
              <a:gs pos="39000">
                <a:srgbClr val="4472C4">
                  <a:alpha val="0"/>
                </a:srgbClr>
              </a:gs>
              <a:gs pos="100000">
                <a:srgbClr val="8DA9DB">
                  <a:alpha val="13725"/>
                </a:srgbClr>
              </a:gs>
            </a:gsLst>
            <a:lin ang="17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4" name="Google Shape;154;p8"/>
          <p:cNvSpPr txBox="1">
            <a:spLocks noGrp="1"/>
          </p:cNvSpPr>
          <p:nvPr>
            <p:ph type="title"/>
          </p:nvPr>
        </p:nvSpPr>
        <p:spPr>
          <a:xfrm>
            <a:off x="81088" y="148325"/>
            <a:ext cx="5397600" cy="3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FFFF"/>
              </a:buClr>
              <a:buSzPts val="7920"/>
              <a:buFont typeface="Calibri"/>
              <a:buNone/>
            </a:pPr>
            <a:r>
              <a:rPr lang="en-US" sz="6619" b="1">
                <a:solidFill>
                  <a:srgbClr val="FFFFFF"/>
                </a:solidFill>
                <a:latin typeface="Economica"/>
                <a:ea typeface="Economica"/>
                <a:cs typeface="Economica"/>
                <a:sym typeface="Economica"/>
              </a:rPr>
              <a:t>Disinfo</a:t>
            </a:r>
            <a:br>
              <a:rPr lang="en-US" sz="6619" b="1">
                <a:solidFill>
                  <a:srgbClr val="FFFFFF"/>
                </a:solidFill>
                <a:latin typeface="Economica"/>
                <a:ea typeface="Economica"/>
                <a:cs typeface="Economica"/>
                <a:sym typeface="Economica"/>
              </a:rPr>
            </a:br>
            <a:r>
              <a:rPr lang="en-US" sz="6619" b="1">
                <a:solidFill>
                  <a:srgbClr val="FFFFFF"/>
                </a:solidFill>
                <a:latin typeface="Economica"/>
                <a:ea typeface="Economica"/>
                <a:cs typeface="Economica"/>
                <a:sym typeface="Economica"/>
              </a:rPr>
              <a:t>Narrative</a:t>
            </a:r>
            <a:br>
              <a:rPr lang="en-US" sz="6619" b="1">
                <a:solidFill>
                  <a:srgbClr val="FFFFFF"/>
                </a:solidFill>
                <a:latin typeface="Economica"/>
                <a:ea typeface="Economica"/>
                <a:cs typeface="Economica"/>
                <a:sym typeface="Economica"/>
              </a:rPr>
            </a:br>
            <a:r>
              <a:rPr lang="en-US" sz="6619" b="1">
                <a:solidFill>
                  <a:srgbClr val="FFFFFF"/>
                </a:solidFill>
                <a:latin typeface="Economica"/>
                <a:ea typeface="Economica"/>
                <a:cs typeface="Economica"/>
                <a:sym typeface="Economica"/>
              </a:rPr>
              <a:t>Examples</a:t>
            </a:r>
            <a:endParaRPr sz="1580">
              <a:latin typeface="Economica"/>
              <a:ea typeface="Economica"/>
              <a:cs typeface="Economica"/>
              <a:sym typeface="Economica"/>
            </a:endParaRPr>
          </a:p>
        </p:txBody>
      </p:sp>
      <p:grpSp>
        <p:nvGrpSpPr>
          <p:cNvPr id="155" name="Google Shape;155;p8"/>
          <p:cNvGrpSpPr/>
          <p:nvPr/>
        </p:nvGrpSpPr>
        <p:grpSpPr>
          <a:xfrm>
            <a:off x="5567937" y="650157"/>
            <a:ext cx="6632205" cy="5544692"/>
            <a:chOff x="0" y="677"/>
            <a:chExt cx="6632205" cy="5544692"/>
          </a:xfrm>
        </p:grpSpPr>
        <p:cxnSp>
          <p:nvCxnSpPr>
            <p:cNvPr id="156" name="Google Shape;156;p8"/>
            <p:cNvCxnSpPr/>
            <p:nvPr/>
          </p:nvCxnSpPr>
          <p:spPr>
            <a:xfrm>
              <a:off x="0" y="677"/>
              <a:ext cx="6632205" cy="0"/>
            </a:xfrm>
            <a:prstGeom prst="straightConnector1">
              <a:avLst/>
            </a:prstGeom>
            <a:solidFill>
              <a:srgbClr val="4372C3"/>
            </a:solidFill>
            <a:ln w="12700" cap="flat" cmpd="sng">
              <a:solidFill>
                <a:srgbClr val="4372C3"/>
              </a:solidFill>
              <a:prstDash val="solid"/>
              <a:miter lim="800000"/>
              <a:headEnd type="none" w="sm" len="sm"/>
              <a:tailEnd type="none" w="sm" len="sm"/>
            </a:ln>
          </p:spPr>
        </p:cxnSp>
        <p:sp>
          <p:nvSpPr>
            <p:cNvPr id="157" name="Google Shape;157;p8"/>
            <p:cNvSpPr/>
            <p:nvPr/>
          </p:nvSpPr>
          <p:spPr>
            <a:xfrm>
              <a:off x="0" y="677"/>
              <a:ext cx="6632205" cy="110893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8"/>
            <p:cNvSpPr txBox="1"/>
            <p:nvPr/>
          </p:nvSpPr>
          <p:spPr>
            <a:xfrm>
              <a:off x="0" y="677"/>
              <a:ext cx="6632205" cy="1108938"/>
            </a:xfrm>
            <a:prstGeom prst="rect">
              <a:avLst/>
            </a:prstGeom>
            <a:noFill/>
            <a:ln>
              <a:noFill/>
            </a:ln>
          </p:spPr>
          <p:txBody>
            <a:bodyPr spcFirstLastPara="1" wrap="square" lIns="205725" tIns="205725" rIns="205725" bIns="205725" anchor="ctr" anchorCtr="0">
              <a:noAutofit/>
            </a:bodyPr>
            <a:lstStyle/>
            <a:p>
              <a:pPr marL="0" marR="0" lvl="0" indent="0" algn="l" rtl="0">
                <a:lnSpc>
                  <a:spcPct val="90000"/>
                </a:lnSpc>
                <a:spcBef>
                  <a:spcPts val="0"/>
                </a:spcBef>
                <a:spcAft>
                  <a:spcPts val="0"/>
                </a:spcAft>
                <a:buClr>
                  <a:schemeClr val="dk2"/>
                </a:buClr>
                <a:buSzPts val="5400"/>
                <a:buFont typeface="Calibri"/>
                <a:buNone/>
              </a:pPr>
              <a:r>
                <a:rPr lang="en-US" sz="5300" b="1" i="0" u="none" strike="noStrike" cap="none">
                  <a:solidFill>
                    <a:schemeClr val="dk2"/>
                  </a:solidFill>
                  <a:latin typeface="Economica"/>
                  <a:ea typeface="Economica"/>
                  <a:cs typeface="Economica"/>
                  <a:sym typeface="Economica"/>
                </a:rPr>
                <a:t>Liberators of Ukraine</a:t>
              </a:r>
              <a:endParaRPr sz="1300" b="0" i="0" u="none" strike="noStrike" cap="none">
                <a:solidFill>
                  <a:srgbClr val="000000"/>
                </a:solidFill>
                <a:latin typeface="Economica"/>
                <a:ea typeface="Economica"/>
                <a:cs typeface="Economica"/>
                <a:sym typeface="Economica"/>
              </a:endParaRPr>
            </a:p>
          </p:txBody>
        </p:sp>
        <p:cxnSp>
          <p:nvCxnSpPr>
            <p:cNvPr id="159" name="Google Shape;159;p8"/>
            <p:cNvCxnSpPr/>
            <p:nvPr/>
          </p:nvCxnSpPr>
          <p:spPr>
            <a:xfrm>
              <a:off x="0" y="1109615"/>
              <a:ext cx="6632205" cy="0"/>
            </a:xfrm>
            <a:prstGeom prst="straightConnector1">
              <a:avLst/>
            </a:prstGeom>
            <a:solidFill>
              <a:srgbClr val="4372C3"/>
            </a:solidFill>
            <a:ln w="25400" cap="flat" cmpd="sng">
              <a:solidFill>
                <a:srgbClr val="000000"/>
              </a:solidFill>
              <a:prstDash val="solid"/>
              <a:miter lim="800000"/>
              <a:headEnd type="none" w="sm" len="sm"/>
              <a:tailEnd type="none" w="sm" len="sm"/>
            </a:ln>
          </p:spPr>
        </p:cxnSp>
        <p:sp>
          <p:nvSpPr>
            <p:cNvPr id="160" name="Google Shape;160;p8"/>
            <p:cNvSpPr/>
            <p:nvPr/>
          </p:nvSpPr>
          <p:spPr>
            <a:xfrm>
              <a:off x="0" y="1109615"/>
              <a:ext cx="6632205" cy="110893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8"/>
            <p:cNvSpPr txBox="1"/>
            <p:nvPr/>
          </p:nvSpPr>
          <p:spPr>
            <a:xfrm>
              <a:off x="0" y="1109615"/>
              <a:ext cx="6632205" cy="1108938"/>
            </a:xfrm>
            <a:prstGeom prst="rect">
              <a:avLst/>
            </a:prstGeom>
            <a:noFill/>
            <a:ln>
              <a:noFill/>
            </a:ln>
          </p:spPr>
          <p:txBody>
            <a:bodyPr spcFirstLastPara="1" wrap="square" lIns="205725" tIns="205725" rIns="205725" bIns="205725" anchor="ctr" anchorCtr="0">
              <a:noAutofit/>
            </a:bodyPr>
            <a:lstStyle/>
            <a:p>
              <a:pPr marL="0" marR="0" lvl="0" indent="0" algn="l" rtl="0">
                <a:lnSpc>
                  <a:spcPct val="90000"/>
                </a:lnSpc>
                <a:spcBef>
                  <a:spcPts val="0"/>
                </a:spcBef>
                <a:spcAft>
                  <a:spcPts val="0"/>
                </a:spcAft>
                <a:buClr>
                  <a:schemeClr val="dk2"/>
                </a:buClr>
                <a:buSzPts val="5400"/>
                <a:buFont typeface="Calibri"/>
                <a:buNone/>
              </a:pPr>
              <a:r>
                <a:rPr lang="en-US" sz="5400" b="1" i="0" u="none" strike="noStrike" cap="none">
                  <a:solidFill>
                    <a:schemeClr val="dk2"/>
                  </a:solidFill>
                  <a:latin typeface="Economica"/>
                  <a:ea typeface="Economica"/>
                  <a:cs typeface="Economica"/>
                  <a:sym typeface="Economica"/>
                </a:rPr>
                <a:t>Removing Neo-Nazis</a:t>
              </a:r>
              <a:endParaRPr sz="1400" b="0" i="0" u="none" strike="noStrike" cap="none">
                <a:solidFill>
                  <a:srgbClr val="000000"/>
                </a:solidFill>
                <a:latin typeface="Economica"/>
                <a:ea typeface="Economica"/>
                <a:cs typeface="Economica"/>
                <a:sym typeface="Economica"/>
              </a:endParaRPr>
            </a:p>
          </p:txBody>
        </p:sp>
        <p:cxnSp>
          <p:nvCxnSpPr>
            <p:cNvPr id="162" name="Google Shape;162;p8"/>
            <p:cNvCxnSpPr/>
            <p:nvPr/>
          </p:nvCxnSpPr>
          <p:spPr>
            <a:xfrm>
              <a:off x="0" y="2218554"/>
              <a:ext cx="6632205" cy="0"/>
            </a:xfrm>
            <a:prstGeom prst="straightConnector1">
              <a:avLst/>
            </a:prstGeom>
            <a:solidFill>
              <a:srgbClr val="4372C3"/>
            </a:solidFill>
            <a:ln w="25400" cap="flat" cmpd="sng">
              <a:solidFill>
                <a:srgbClr val="000000"/>
              </a:solidFill>
              <a:prstDash val="solid"/>
              <a:miter lim="800000"/>
              <a:headEnd type="none" w="sm" len="sm"/>
              <a:tailEnd type="none" w="sm" len="sm"/>
            </a:ln>
          </p:spPr>
        </p:cxnSp>
        <p:sp>
          <p:nvSpPr>
            <p:cNvPr id="163" name="Google Shape;163;p8"/>
            <p:cNvSpPr/>
            <p:nvPr/>
          </p:nvSpPr>
          <p:spPr>
            <a:xfrm>
              <a:off x="0" y="2218554"/>
              <a:ext cx="6632205" cy="110893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8"/>
            <p:cNvSpPr txBox="1"/>
            <p:nvPr/>
          </p:nvSpPr>
          <p:spPr>
            <a:xfrm>
              <a:off x="0" y="2218554"/>
              <a:ext cx="6632205" cy="1108938"/>
            </a:xfrm>
            <a:prstGeom prst="rect">
              <a:avLst/>
            </a:prstGeom>
            <a:noFill/>
            <a:ln>
              <a:noFill/>
            </a:ln>
          </p:spPr>
          <p:txBody>
            <a:bodyPr spcFirstLastPara="1" wrap="square" lIns="205725" tIns="205725" rIns="205725" bIns="205725" anchor="ctr" anchorCtr="0">
              <a:noAutofit/>
            </a:bodyPr>
            <a:lstStyle/>
            <a:p>
              <a:pPr marL="0" marR="0" lvl="0" indent="0" algn="l" rtl="0">
                <a:lnSpc>
                  <a:spcPct val="90000"/>
                </a:lnSpc>
                <a:spcBef>
                  <a:spcPts val="0"/>
                </a:spcBef>
                <a:spcAft>
                  <a:spcPts val="0"/>
                </a:spcAft>
                <a:buClr>
                  <a:schemeClr val="dk2"/>
                </a:buClr>
                <a:buSzPts val="5400"/>
                <a:buFont typeface="Calibri"/>
                <a:buNone/>
              </a:pPr>
              <a:r>
                <a:rPr lang="en-US" sz="5300" b="1" i="0" u="none" strike="noStrike" cap="none">
                  <a:solidFill>
                    <a:schemeClr val="dk2"/>
                  </a:solidFill>
                  <a:latin typeface="Economica"/>
                  <a:ea typeface="Economica"/>
                  <a:cs typeface="Economica"/>
                  <a:sym typeface="Economica"/>
                </a:rPr>
                <a:t>Genocide in Donbas</a:t>
              </a:r>
              <a:endParaRPr sz="1300" b="0" i="0" u="none" strike="noStrike" cap="none">
                <a:solidFill>
                  <a:srgbClr val="000000"/>
                </a:solidFill>
                <a:latin typeface="Economica"/>
                <a:ea typeface="Economica"/>
                <a:cs typeface="Economica"/>
                <a:sym typeface="Economica"/>
              </a:endParaRPr>
            </a:p>
          </p:txBody>
        </p:sp>
        <p:cxnSp>
          <p:nvCxnSpPr>
            <p:cNvPr id="165" name="Google Shape;165;p8"/>
            <p:cNvCxnSpPr/>
            <p:nvPr/>
          </p:nvCxnSpPr>
          <p:spPr>
            <a:xfrm>
              <a:off x="0" y="3327492"/>
              <a:ext cx="6632205" cy="0"/>
            </a:xfrm>
            <a:prstGeom prst="straightConnector1">
              <a:avLst/>
            </a:prstGeom>
            <a:solidFill>
              <a:srgbClr val="4372C3"/>
            </a:solidFill>
            <a:ln w="25400" cap="flat" cmpd="sng">
              <a:solidFill>
                <a:srgbClr val="000000"/>
              </a:solidFill>
              <a:prstDash val="solid"/>
              <a:miter lim="800000"/>
              <a:headEnd type="none" w="sm" len="sm"/>
              <a:tailEnd type="none" w="sm" len="sm"/>
            </a:ln>
          </p:spPr>
        </p:cxnSp>
        <p:sp>
          <p:nvSpPr>
            <p:cNvPr id="166" name="Google Shape;166;p8"/>
            <p:cNvSpPr/>
            <p:nvPr/>
          </p:nvSpPr>
          <p:spPr>
            <a:xfrm>
              <a:off x="0" y="3327492"/>
              <a:ext cx="6632205" cy="110893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8"/>
            <p:cNvSpPr txBox="1"/>
            <p:nvPr/>
          </p:nvSpPr>
          <p:spPr>
            <a:xfrm>
              <a:off x="0" y="3327492"/>
              <a:ext cx="6632205" cy="1108938"/>
            </a:xfrm>
            <a:prstGeom prst="rect">
              <a:avLst/>
            </a:prstGeom>
            <a:noFill/>
            <a:ln>
              <a:noFill/>
            </a:ln>
          </p:spPr>
          <p:txBody>
            <a:bodyPr spcFirstLastPara="1" wrap="square" lIns="205725" tIns="205725" rIns="205725" bIns="205725" anchor="ctr" anchorCtr="0">
              <a:noAutofit/>
            </a:bodyPr>
            <a:lstStyle/>
            <a:p>
              <a:pPr marL="0" marR="0" lvl="0" indent="0" algn="l" rtl="0">
                <a:lnSpc>
                  <a:spcPct val="90000"/>
                </a:lnSpc>
                <a:spcBef>
                  <a:spcPts val="0"/>
                </a:spcBef>
                <a:spcAft>
                  <a:spcPts val="0"/>
                </a:spcAft>
                <a:buClr>
                  <a:schemeClr val="dk2"/>
                </a:buClr>
                <a:buSzPts val="5400"/>
                <a:buFont typeface="Calibri"/>
                <a:buNone/>
              </a:pPr>
              <a:r>
                <a:rPr lang="en-US" sz="5500" b="1" i="0" u="none" strike="noStrike" cap="none">
                  <a:solidFill>
                    <a:schemeClr val="dk2"/>
                  </a:solidFill>
                  <a:latin typeface="Economica"/>
                  <a:ea typeface="Economica"/>
                  <a:cs typeface="Economica"/>
                  <a:sym typeface="Economica"/>
                </a:rPr>
                <a:t>US Bioweapon Labs</a:t>
              </a:r>
              <a:endParaRPr sz="1500" b="0" i="0" u="none" strike="noStrike" cap="none">
                <a:solidFill>
                  <a:srgbClr val="000000"/>
                </a:solidFill>
                <a:latin typeface="Economica"/>
                <a:ea typeface="Economica"/>
                <a:cs typeface="Economica"/>
                <a:sym typeface="Economica"/>
              </a:endParaRPr>
            </a:p>
          </p:txBody>
        </p:sp>
        <p:cxnSp>
          <p:nvCxnSpPr>
            <p:cNvPr id="168" name="Google Shape;168;p8"/>
            <p:cNvCxnSpPr/>
            <p:nvPr/>
          </p:nvCxnSpPr>
          <p:spPr>
            <a:xfrm>
              <a:off x="0" y="4436431"/>
              <a:ext cx="6632205" cy="0"/>
            </a:xfrm>
            <a:prstGeom prst="straightConnector1">
              <a:avLst/>
            </a:prstGeom>
            <a:solidFill>
              <a:srgbClr val="4372C3"/>
            </a:solidFill>
            <a:ln w="25400" cap="flat" cmpd="sng">
              <a:solidFill>
                <a:srgbClr val="000000"/>
              </a:solidFill>
              <a:prstDash val="solid"/>
              <a:miter lim="800000"/>
              <a:headEnd type="none" w="sm" len="sm"/>
              <a:tailEnd type="none" w="sm" len="sm"/>
            </a:ln>
          </p:spPr>
        </p:cxnSp>
        <p:sp>
          <p:nvSpPr>
            <p:cNvPr id="169" name="Google Shape;169;p8"/>
            <p:cNvSpPr/>
            <p:nvPr/>
          </p:nvSpPr>
          <p:spPr>
            <a:xfrm>
              <a:off x="0" y="4436431"/>
              <a:ext cx="6632205" cy="110893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8"/>
            <p:cNvSpPr txBox="1"/>
            <p:nvPr/>
          </p:nvSpPr>
          <p:spPr>
            <a:xfrm>
              <a:off x="0" y="4436431"/>
              <a:ext cx="6632205" cy="1108938"/>
            </a:xfrm>
            <a:prstGeom prst="rect">
              <a:avLst/>
            </a:prstGeom>
            <a:noFill/>
            <a:ln>
              <a:noFill/>
            </a:ln>
          </p:spPr>
          <p:txBody>
            <a:bodyPr spcFirstLastPara="1" wrap="square" lIns="205725" tIns="205725" rIns="205725" bIns="205725" anchor="ctr" anchorCtr="0">
              <a:noAutofit/>
            </a:bodyPr>
            <a:lstStyle/>
            <a:p>
              <a:pPr marL="0" marR="0" lvl="0" indent="0" algn="l" rtl="0">
                <a:lnSpc>
                  <a:spcPct val="90000"/>
                </a:lnSpc>
                <a:spcBef>
                  <a:spcPts val="0"/>
                </a:spcBef>
                <a:spcAft>
                  <a:spcPts val="0"/>
                </a:spcAft>
                <a:buClr>
                  <a:schemeClr val="dk2"/>
                </a:buClr>
                <a:buSzPts val="5400"/>
                <a:buFont typeface="Calibri"/>
                <a:buNone/>
              </a:pPr>
              <a:r>
                <a:rPr lang="en-US" sz="6100" b="1" i="0" u="none" strike="noStrike" cap="none">
                  <a:solidFill>
                    <a:schemeClr val="dk2"/>
                  </a:solidFill>
                  <a:latin typeface="Economica"/>
                  <a:ea typeface="Economica"/>
                  <a:cs typeface="Economica"/>
                  <a:sym typeface="Economica"/>
                </a:rPr>
                <a:t>Bucha Hoax</a:t>
              </a:r>
              <a:endParaRPr sz="2100" b="0" i="0" u="none" strike="noStrike" cap="none">
                <a:solidFill>
                  <a:srgbClr val="000000"/>
                </a:solidFill>
                <a:latin typeface="Economica"/>
                <a:ea typeface="Economica"/>
                <a:cs typeface="Economica"/>
                <a:sym typeface="Economica"/>
              </a:endParaRPr>
            </a:p>
          </p:txBody>
        </p:sp>
      </p:grpSp>
      <p:cxnSp>
        <p:nvCxnSpPr>
          <p:cNvPr id="171" name="Google Shape;171;p8"/>
          <p:cNvCxnSpPr/>
          <p:nvPr/>
        </p:nvCxnSpPr>
        <p:spPr>
          <a:xfrm>
            <a:off x="6096000" y="7865431"/>
            <a:ext cx="6602888" cy="0"/>
          </a:xfrm>
          <a:prstGeom prst="straightConnector1">
            <a:avLst/>
          </a:prstGeom>
          <a:solidFill>
            <a:srgbClr val="4372C3"/>
          </a:solidFill>
          <a:ln w="12700" cap="flat" cmpd="sng">
            <a:solidFill>
              <a:srgbClr val="4372C3"/>
            </a:solidFill>
            <a:prstDash val="solid"/>
            <a:miter lim="800000"/>
            <a:headEnd type="none" w="sm" len="sm"/>
            <a:tailEnd type="none" w="sm" len="sm"/>
          </a:ln>
        </p:spPr>
      </p:cxnSp>
      <p:cxnSp>
        <p:nvCxnSpPr>
          <p:cNvPr id="172" name="Google Shape;172;p8"/>
          <p:cNvCxnSpPr/>
          <p:nvPr/>
        </p:nvCxnSpPr>
        <p:spPr>
          <a:xfrm>
            <a:off x="5580205" y="6199663"/>
            <a:ext cx="6632205" cy="0"/>
          </a:xfrm>
          <a:prstGeom prst="straightConnector1">
            <a:avLst/>
          </a:prstGeom>
          <a:solidFill>
            <a:srgbClr val="4372C3"/>
          </a:solidFill>
          <a:ln w="25400" cap="flat" cmpd="sng">
            <a:solidFill>
              <a:srgbClr val="000000"/>
            </a:solidFill>
            <a:prstDash val="solid"/>
            <a:miter lim="800000"/>
            <a:headEnd type="none" w="sm" len="sm"/>
            <a:tailEnd type="none" w="sm" len="sm"/>
          </a:ln>
        </p:spPr>
      </p:cxnSp>
      <p:cxnSp>
        <p:nvCxnSpPr>
          <p:cNvPr id="173" name="Google Shape;173;p8"/>
          <p:cNvCxnSpPr/>
          <p:nvPr/>
        </p:nvCxnSpPr>
        <p:spPr>
          <a:xfrm>
            <a:off x="5580205" y="649480"/>
            <a:ext cx="6632205" cy="0"/>
          </a:xfrm>
          <a:prstGeom prst="straightConnector1">
            <a:avLst/>
          </a:prstGeom>
          <a:solidFill>
            <a:srgbClr val="4372C3"/>
          </a:solidFill>
          <a:ln w="25400" cap="flat" cmpd="sng">
            <a:solidFill>
              <a:srgbClr val="000000"/>
            </a:solidFill>
            <a:prstDash val="solid"/>
            <a:miter lim="800000"/>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8" name="Google Shape;178;g125e03a3408_0_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9" name="Google Shape;179;g125e03a3408_0_9"/>
          <p:cNvSpPr/>
          <p:nvPr/>
        </p:nvSpPr>
        <p:spPr>
          <a:xfrm rot="10800000" flipH="1">
            <a:off x="2" y="55"/>
            <a:ext cx="12192000" cy="1575900"/>
          </a:xfrm>
          <a:prstGeom prst="rect">
            <a:avLst/>
          </a:prstGeom>
          <a:gradFill>
            <a:gsLst>
              <a:gs pos="0">
                <a:srgbClr val="000000">
                  <a:alpha val="94509"/>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g125e03a3408_0_9"/>
          <p:cNvSpPr/>
          <p:nvPr/>
        </p:nvSpPr>
        <p:spPr>
          <a:xfrm>
            <a:off x="0" y="0"/>
            <a:ext cx="8128800" cy="1575600"/>
          </a:xfrm>
          <a:prstGeom prst="rect">
            <a:avLst/>
          </a:prstGeom>
          <a:gradFill>
            <a:gsLst>
              <a:gs pos="0">
                <a:srgbClr val="4472C4">
                  <a:alpha val="40000"/>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1" name="Google Shape;181;g125e03a3408_0_9"/>
          <p:cNvSpPr/>
          <p:nvPr/>
        </p:nvSpPr>
        <p:spPr>
          <a:xfrm flipH="1">
            <a:off x="-1" y="-1"/>
            <a:ext cx="12192000" cy="1574400"/>
          </a:xfrm>
          <a:prstGeom prst="rect">
            <a:avLst/>
          </a:prstGeom>
          <a:gradFill>
            <a:gsLst>
              <a:gs pos="0">
                <a:srgbClr val="000000">
                  <a:alpha val="61568"/>
                </a:srgbClr>
              </a:gs>
              <a:gs pos="78000">
                <a:srgbClr val="4472C4">
                  <a:alpha val="13725"/>
                </a:srgbClr>
              </a:gs>
              <a:gs pos="100000">
                <a:srgbClr val="4472C4">
                  <a:alpha val="13725"/>
                </a:srgbClr>
              </a:gs>
            </a:gsLst>
            <a:lin ang="1560015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2" name="Google Shape;182;g125e03a3408_0_9"/>
          <p:cNvSpPr txBox="1">
            <a:spLocks noGrp="1"/>
          </p:cNvSpPr>
          <p:nvPr>
            <p:ph type="title"/>
          </p:nvPr>
        </p:nvSpPr>
        <p:spPr>
          <a:xfrm>
            <a:off x="0" y="208375"/>
            <a:ext cx="8128800" cy="1159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FFFF"/>
              </a:buClr>
              <a:buSzPts val="8000"/>
              <a:buFont typeface="Calibri"/>
              <a:buNone/>
            </a:pPr>
            <a:r>
              <a:rPr lang="en-US" sz="10100" b="1">
                <a:solidFill>
                  <a:srgbClr val="FFFFFF"/>
                </a:solidFill>
                <a:latin typeface="Economica"/>
                <a:ea typeface="Economica"/>
                <a:cs typeface="Economica"/>
                <a:sym typeface="Economica"/>
              </a:rPr>
              <a:t>NSA Challenge</a:t>
            </a:r>
            <a:endParaRPr sz="6500">
              <a:latin typeface="Economica"/>
              <a:ea typeface="Economica"/>
              <a:cs typeface="Economica"/>
              <a:sym typeface="Economica"/>
            </a:endParaRPr>
          </a:p>
        </p:txBody>
      </p:sp>
      <p:sp>
        <p:nvSpPr>
          <p:cNvPr id="183" name="Google Shape;183;g125e03a3408_0_9"/>
          <p:cNvSpPr txBox="1"/>
          <p:nvPr/>
        </p:nvSpPr>
        <p:spPr>
          <a:xfrm>
            <a:off x="792825" y="2001900"/>
            <a:ext cx="11020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4" name="Google Shape;184;g125e03a3408_0_9"/>
          <p:cNvSpPr txBox="1"/>
          <p:nvPr/>
        </p:nvSpPr>
        <p:spPr>
          <a:xfrm>
            <a:off x="961200" y="1575950"/>
            <a:ext cx="7167600" cy="540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6500" b="0" i="0" u="none" strike="noStrike" cap="none">
                <a:solidFill>
                  <a:srgbClr val="000000"/>
                </a:solidFill>
                <a:latin typeface="Economica"/>
                <a:ea typeface="Economica"/>
                <a:cs typeface="Economica"/>
                <a:sym typeface="Economica"/>
              </a:rPr>
              <a:t>Identify and analyze foreign disinformation campaigns in order to inform cybersecurity priorities.</a:t>
            </a:r>
            <a:endParaRPr sz="6500" b="0" i="0" u="none" strike="noStrike" cap="none">
              <a:solidFill>
                <a:srgbClr val="000000"/>
              </a:solidFill>
              <a:latin typeface="Economica"/>
              <a:ea typeface="Economica"/>
              <a:cs typeface="Economica"/>
              <a:sym typeface="Economic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85" name="Google Shape;185;g125e03a3408_0_9"/>
          <p:cNvPicPr preferRelativeResize="0"/>
          <p:nvPr/>
        </p:nvPicPr>
        <p:blipFill rotWithShape="1">
          <a:blip r:embed="rId3">
            <a:alphaModFix/>
          </a:blip>
          <a:srcRect/>
          <a:stretch/>
        </p:blipFill>
        <p:spPr>
          <a:xfrm>
            <a:off x="7036375" y="1814500"/>
            <a:ext cx="4925601" cy="49256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9"/>
        <p:cNvGrpSpPr/>
        <p:nvPr/>
      </p:nvGrpSpPr>
      <p:grpSpPr>
        <a:xfrm>
          <a:off x="0" y="0"/>
          <a:ext cx="0" cy="0"/>
          <a:chOff x="0" y="0"/>
          <a:chExt cx="0" cy="0"/>
        </a:xfrm>
      </p:grpSpPr>
      <p:sp>
        <p:nvSpPr>
          <p:cNvPr id="190" name="Google Shape;190;g125e03a3408_0_2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g125e03a3408_0_22"/>
          <p:cNvSpPr/>
          <p:nvPr/>
        </p:nvSpPr>
        <p:spPr>
          <a:xfrm rot="10800000" flipH="1">
            <a:off x="2" y="55"/>
            <a:ext cx="12192000" cy="1575900"/>
          </a:xfrm>
          <a:prstGeom prst="rect">
            <a:avLst/>
          </a:prstGeom>
          <a:gradFill>
            <a:gsLst>
              <a:gs pos="0">
                <a:srgbClr val="000000">
                  <a:alpha val="94509"/>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g125e03a3408_0_22"/>
          <p:cNvSpPr/>
          <p:nvPr/>
        </p:nvSpPr>
        <p:spPr>
          <a:xfrm>
            <a:off x="0" y="0"/>
            <a:ext cx="8128800" cy="1575600"/>
          </a:xfrm>
          <a:prstGeom prst="rect">
            <a:avLst/>
          </a:prstGeom>
          <a:gradFill>
            <a:gsLst>
              <a:gs pos="0">
                <a:srgbClr val="4472C4">
                  <a:alpha val="40000"/>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 name="Google Shape;193;g125e03a3408_0_22"/>
          <p:cNvSpPr/>
          <p:nvPr/>
        </p:nvSpPr>
        <p:spPr>
          <a:xfrm flipH="1">
            <a:off x="-1" y="-1"/>
            <a:ext cx="12192000" cy="1574400"/>
          </a:xfrm>
          <a:prstGeom prst="rect">
            <a:avLst/>
          </a:prstGeom>
          <a:gradFill>
            <a:gsLst>
              <a:gs pos="0">
                <a:srgbClr val="000000">
                  <a:alpha val="61568"/>
                </a:srgbClr>
              </a:gs>
              <a:gs pos="78000">
                <a:srgbClr val="4472C4">
                  <a:alpha val="13725"/>
                </a:srgbClr>
              </a:gs>
              <a:gs pos="100000">
                <a:srgbClr val="4472C4">
                  <a:alpha val="13725"/>
                </a:srgbClr>
              </a:gs>
            </a:gsLst>
            <a:lin ang="1560015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g125e03a3408_0_22"/>
          <p:cNvSpPr txBox="1">
            <a:spLocks noGrp="1"/>
          </p:cNvSpPr>
          <p:nvPr>
            <p:ph type="title"/>
          </p:nvPr>
        </p:nvSpPr>
        <p:spPr>
          <a:xfrm>
            <a:off x="0" y="208375"/>
            <a:ext cx="8128800" cy="1159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FFFF"/>
              </a:buClr>
              <a:buSzPts val="8000"/>
              <a:buFont typeface="Calibri"/>
              <a:buNone/>
            </a:pPr>
            <a:r>
              <a:rPr lang="en-US" sz="10100" b="1">
                <a:solidFill>
                  <a:srgbClr val="FFFFFF"/>
                </a:solidFill>
                <a:latin typeface="Economica"/>
                <a:ea typeface="Economica"/>
                <a:cs typeface="Economica"/>
                <a:sym typeface="Economica"/>
              </a:rPr>
              <a:t>JSIG Challenge</a:t>
            </a:r>
            <a:endParaRPr sz="6500">
              <a:latin typeface="Economica"/>
              <a:ea typeface="Economica"/>
              <a:cs typeface="Economica"/>
              <a:sym typeface="Economica"/>
            </a:endParaRPr>
          </a:p>
        </p:txBody>
      </p:sp>
      <p:sp>
        <p:nvSpPr>
          <p:cNvPr id="195" name="Google Shape;195;g125e03a3408_0_22"/>
          <p:cNvSpPr txBox="1"/>
          <p:nvPr/>
        </p:nvSpPr>
        <p:spPr>
          <a:xfrm>
            <a:off x="792825" y="2001900"/>
            <a:ext cx="11020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6" name="Google Shape;196;g125e03a3408_0_22"/>
          <p:cNvSpPr txBox="1"/>
          <p:nvPr/>
        </p:nvSpPr>
        <p:spPr>
          <a:xfrm>
            <a:off x="961200" y="1575950"/>
            <a:ext cx="7167600" cy="340090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500"/>
              <a:buFont typeface="Arial"/>
              <a:buNone/>
            </a:pPr>
            <a:r>
              <a:rPr lang="en-US" sz="6500" b="0" i="0" u="none" strike="noStrike" cap="none">
                <a:solidFill>
                  <a:srgbClr val="000000"/>
                </a:solidFill>
                <a:latin typeface="Economica"/>
                <a:ea typeface="Economica"/>
                <a:cs typeface="Economica"/>
                <a:sym typeface="Economica"/>
              </a:rPr>
              <a:t>Create a tool to measure the effectiveness of Information Operations.</a:t>
            </a:r>
            <a:endParaRPr sz="6500" b="0" i="0" u="none" strike="noStrike" cap="none">
              <a:solidFill>
                <a:srgbClr val="000000"/>
              </a:solidFill>
              <a:latin typeface="Economica"/>
              <a:ea typeface="Economica"/>
              <a:cs typeface="Economica"/>
              <a:sym typeface="Economic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97" name="Google Shape;197;g125e03a3408_0_22"/>
          <p:cNvPicPr preferRelativeResize="0"/>
          <p:nvPr/>
        </p:nvPicPr>
        <p:blipFill rotWithShape="1">
          <a:blip r:embed="rId3">
            <a:alphaModFix/>
          </a:blip>
          <a:srcRect/>
          <a:stretch/>
        </p:blipFill>
        <p:spPr>
          <a:xfrm>
            <a:off x="7313249" y="1684950"/>
            <a:ext cx="4651599" cy="5074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sp>
        <p:nvSpPr>
          <p:cNvPr id="202" name="Google Shape;202;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3" name="Google Shape;203;p9"/>
          <p:cNvSpPr/>
          <p:nvPr/>
        </p:nvSpPr>
        <p:spPr>
          <a:xfrm>
            <a:off x="0" y="-427"/>
            <a:ext cx="12192001" cy="6858000"/>
          </a:xfrm>
          <a:prstGeom prst="rect">
            <a:avLst/>
          </a:prstGeom>
          <a:gradFill>
            <a:gsLst>
              <a:gs pos="0">
                <a:srgbClr val="000000"/>
              </a:gs>
              <a:gs pos="100000">
                <a:srgbClr val="2F5496"/>
              </a:gs>
            </a:gsLst>
            <a:lin ang="15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4" name="Google Shape;204;p9"/>
          <p:cNvSpPr/>
          <p:nvPr/>
        </p:nvSpPr>
        <p:spPr>
          <a:xfrm rot="10800000" flipH="1">
            <a:off x="6321" y="8690"/>
            <a:ext cx="11750100" cy="6840600"/>
          </a:xfrm>
          <a:prstGeom prst="rect">
            <a:avLst/>
          </a:prstGeom>
          <a:gradFill>
            <a:gsLst>
              <a:gs pos="0">
                <a:srgbClr val="1F3864">
                  <a:alpha val="60000"/>
                </a:srgbClr>
              </a:gs>
              <a:gs pos="21000">
                <a:srgbClr val="1F3864">
                  <a:alpha val="60000"/>
                </a:srgbClr>
              </a:gs>
              <a:gs pos="100000">
                <a:srgbClr val="4472C4">
                  <a:alpha val="0"/>
                </a:srgbClr>
              </a:gs>
            </a:gsLst>
            <a:lin ang="2159399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9"/>
          <p:cNvSpPr/>
          <p:nvPr/>
        </p:nvSpPr>
        <p:spPr>
          <a:xfrm>
            <a:off x="8606054" y="-1291"/>
            <a:ext cx="3608179" cy="6858864"/>
          </a:xfrm>
          <a:prstGeom prst="rect">
            <a:avLst/>
          </a:prstGeom>
          <a:gradFill>
            <a:gsLst>
              <a:gs pos="0">
                <a:srgbClr val="2F5496">
                  <a:alpha val="0"/>
                </a:srgbClr>
              </a:gs>
              <a:gs pos="99000">
                <a:srgbClr val="000000">
                  <a:alpha val="40000"/>
                </a:srgbClr>
              </a:gs>
              <a:gs pos="100000">
                <a:srgbClr val="000000">
                  <a:alpha val="40000"/>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6" name="Google Shape;206;p9"/>
          <p:cNvSpPr/>
          <p:nvPr/>
        </p:nvSpPr>
        <p:spPr>
          <a:xfrm rot="-6325827">
            <a:off x="6059728" y="779270"/>
            <a:ext cx="4967533" cy="4988390"/>
          </a:xfrm>
          <a:prstGeom prst="ellipse">
            <a:avLst/>
          </a:prstGeom>
          <a:gradFill>
            <a:gsLst>
              <a:gs pos="0">
                <a:srgbClr val="4472C4">
                  <a:alpha val="22745"/>
                </a:srgbClr>
              </a:gs>
              <a:gs pos="79000">
                <a:srgbClr val="8DA9DB">
                  <a:alpha val="0"/>
                </a:srgbClr>
              </a:gs>
              <a:gs pos="100000">
                <a:srgbClr val="8DA9DB">
                  <a:alpha val="0"/>
                </a:srgbClr>
              </a:gs>
            </a:gsLst>
            <a:lin ang="14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7" name="Google Shape;207;p9"/>
          <p:cNvSpPr txBox="1">
            <a:spLocks noGrp="1"/>
          </p:cNvSpPr>
          <p:nvPr>
            <p:ph type="title"/>
          </p:nvPr>
        </p:nvSpPr>
        <p:spPr>
          <a:xfrm>
            <a:off x="66075" y="310100"/>
            <a:ext cx="6554100" cy="1172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FFFF"/>
              </a:buClr>
              <a:buSzPts val="8800"/>
              <a:buFont typeface="Calibri"/>
              <a:buNone/>
            </a:pPr>
            <a:r>
              <a:rPr lang="en-US" sz="7400" b="1">
                <a:solidFill>
                  <a:srgbClr val="FFFFFF"/>
                </a:solidFill>
                <a:latin typeface="Economica"/>
                <a:ea typeface="Economica"/>
                <a:cs typeface="Economica"/>
                <a:sym typeface="Economica"/>
              </a:rPr>
              <a:t>Countermeasures</a:t>
            </a:r>
            <a:endParaRPr sz="1800">
              <a:latin typeface="Economica"/>
              <a:ea typeface="Economica"/>
              <a:cs typeface="Economica"/>
              <a:sym typeface="Economica"/>
            </a:endParaRPr>
          </a:p>
        </p:txBody>
      </p:sp>
      <p:sp>
        <p:nvSpPr>
          <p:cNvPr id="208" name="Google Shape;208;p9"/>
          <p:cNvSpPr/>
          <p:nvPr/>
        </p:nvSpPr>
        <p:spPr>
          <a:xfrm rot="10800000" flipH="1">
            <a:off x="6314" y="4480038"/>
            <a:ext cx="12179371" cy="2377962"/>
          </a:xfrm>
          <a:prstGeom prst="rect">
            <a:avLst/>
          </a:prstGeom>
          <a:gradFill>
            <a:gsLst>
              <a:gs pos="0">
                <a:srgbClr val="2F5496">
                  <a:alpha val="48627"/>
                </a:srgbClr>
              </a:gs>
              <a:gs pos="99000">
                <a:srgbClr val="000000">
                  <a:alpha val="32549"/>
                </a:srgbClr>
              </a:gs>
              <a:gs pos="100000">
                <a:srgbClr val="000000">
                  <a:alpha val="32549"/>
                </a:srgbClr>
              </a:gs>
            </a:gsLst>
            <a:lin ang="17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9"/>
          <p:cNvSpPr/>
          <p:nvPr/>
        </p:nvSpPr>
        <p:spPr>
          <a:xfrm rot="-5400000" flipH="1">
            <a:off x="6966992" y="1632753"/>
            <a:ext cx="6857700" cy="3592200"/>
          </a:xfrm>
          <a:prstGeom prst="rect">
            <a:avLst/>
          </a:prstGeom>
          <a:gradFill>
            <a:gsLst>
              <a:gs pos="0">
                <a:srgbClr val="2F5496">
                  <a:alpha val="48627"/>
                </a:srgbClr>
              </a:gs>
              <a:gs pos="99000">
                <a:srgbClr val="000000">
                  <a:alpha val="0"/>
                </a:srgbClr>
              </a:gs>
              <a:gs pos="100000">
                <a:srgbClr val="000000">
                  <a:alpha val="0"/>
                </a:srgbClr>
              </a:gs>
            </a:gsLst>
            <a:lin ang="15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0" name="Google Shape;210;p9"/>
          <p:cNvSpPr txBox="1"/>
          <p:nvPr/>
        </p:nvSpPr>
        <p:spPr>
          <a:xfrm>
            <a:off x="241975" y="1578025"/>
            <a:ext cx="7149900" cy="474690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15000"/>
              </a:lnSpc>
              <a:spcBef>
                <a:spcPts val="0"/>
              </a:spcBef>
              <a:spcAft>
                <a:spcPts val="0"/>
              </a:spcAft>
              <a:buClr>
                <a:srgbClr val="8DA9DB"/>
              </a:buClr>
              <a:buSzPts val="5400"/>
              <a:buFont typeface="Economica"/>
              <a:buChar char="●"/>
            </a:pPr>
            <a:r>
              <a:rPr lang="en-US" sz="5400" b="0" i="0" u="none" strike="noStrike" cap="none">
                <a:solidFill>
                  <a:srgbClr val="8DA9DB"/>
                </a:solidFill>
                <a:latin typeface="Economica"/>
                <a:ea typeface="Economica"/>
                <a:cs typeface="Economica"/>
                <a:sym typeface="Economica"/>
              </a:rPr>
              <a:t>Identify and Map Disinformation Campaigns</a:t>
            </a:r>
            <a:endParaRPr sz="5400" b="0" i="0" u="none" strike="noStrike" cap="none">
              <a:solidFill>
                <a:srgbClr val="8DA9DB"/>
              </a:solidFill>
              <a:latin typeface="Economica"/>
              <a:ea typeface="Economica"/>
              <a:cs typeface="Economica"/>
              <a:sym typeface="Economica"/>
            </a:endParaRPr>
          </a:p>
          <a:p>
            <a:pPr marL="457200" marR="0" lvl="0" indent="-457200" algn="l" rtl="0">
              <a:lnSpc>
                <a:spcPct val="115000"/>
              </a:lnSpc>
              <a:spcBef>
                <a:spcPts val="0"/>
              </a:spcBef>
              <a:spcAft>
                <a:spcPts val="0"/>
              </a:spcAft>
              <a:buClr>
                <a:srgbClr val="8DA9DB"/>
              </a:buClr>
              <a:buSzPts val="5400"/>
              <a:buFont typeface="Economica"/>
              <a:buChar char="●"/>
            </a:pPr>
            <a:r>
              <a:rPr lang="en-US" sz="5400" b="0" i="0" u="none" strike="noStrike" cap="none">
                <a:solidFill>
                  <a:srgbClr val="8DA9DB"/>
                </a:solidFill>
                <a:latin typeface="Economica"/>
                <a:ea typeface="Economica"/>
                <a:cs typeface="Economica"/>
                <a:sym typeface="Economica"/>
              </a:rPr>
              <a:t>Determine Distinguishing Disinformation Features</a:t>
            </a:r>
            <a:endParaRPr sz="5400" b="0" i="0" u="none" strike="noStrike" cap="none">
              <a:solidFill>
                <a:srgbClr val="8DA9DB"/>
              </a:solidFill>
              <a:latin typeface="Economica"/>
              <a:ea typeface="Economica"/>
              <a:cs typeface="Economica"/>
              <a:sym typeface="Economica"/>
            </a:endParaRPr>
          </a:p>
          <a:p>
            <a:pPr marL="457200" marR="0" lvl="0" indent="-457200" algn="l" rtl="0">
              <a:lnSpc>
                <a:spcPct val="115000"/>
              </a:lnSpc>
              <a:spcBef>
                <a:spcPts val="0"/>
              </a:spcBef>
              <a:spcAft>
                <a:spcPts val="0"/>
              </a:spcAft>
              <a:buClr>
                <a:srgbClr val="8DA9DB"/>
              </a:buClr>
              <a:buSzPts val="5400"/>
              <a:buFont typeface="Economica"/>
              <a:buChar char="●"/>
            </a:pPr>
            <a:r>
              <a:rPr lang="en-US" sz="5400" b="0" i="0" u="none" strike="noStrike" cap="none">
                <a:solidFill>
                  <a:srgbClr val="8DA9DB"/>
                </a:solidFill>
                <a:latin typeface="Economica"/>
                <a:ea typeface="Economica"/>
                <a:cs typeface="Economica"/>
                <a:sym typeface="Economica"/>
              </a:rPr>
              <a:t>Covert Behavioral Surveying</a:t>
            </a:r>
            <a:endParaRPr sz="5400" b="0" i="0" u="none" strike="noStrike" cap="none">
              <a:solidFill>
                <a:srgbClr val="8DA9DB"/>
              </a:solidFill>
              <a:latin typeface="Economica"/>
              <a:ea typeface="Economica"/>
              <a:cs typeface="Economica"/>
              <a:sym typeface="Economica"/>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1208</TotalTime>
  <Words>1523</Words>
  <Application>Microsoft Macintosh PowerPoint</Application>
  <PresentationFormat>Widescreen</PresentationFormat>
  <Paragraphs>213</Paragraphs>
  <Slides>36</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DM Mono</vt:lpstr>
      <vt:lpstr>DM Sans</vt:lpstr>
      <vt:lpstr>Calibri</vt:lpstr>
      <vt:lpstr>Economica</vt:lpstr>
      <vt:lpstr>Arial</vt:lpstr>
      <vt:lpstr>Times New Roman</vt:lpstr>
      <vt:lpstr>Office Theme</vt:lpstr>
      <vt:lpstr>A New Era: VERACIOUS</vt:lpstr>
      <vt:lpstr>“All war is deception.” -Sun Tzu</vt:lpstr>
      <vt:lpstr>February 24, 2022</vt:lpstr>
      <vt:lpstr>PowerPoint Presentation</vt:lpstr>
      <vt:lpstr>Russian President KGB/FSB Officer</vt:lpstr>
      <vt:lpstr>Disinfo Narrative Examples</vt:lpstr>
      <vt:lpstr>NSA Challenge</vt:lpstr>
      <vt:lpstr>JSIG Challenge</vt:lpstr>
      <vt:lpstr>Countermeasures</vt:lpstr>
      <vt:lpstr>Identifying &amp; Mapping</vt:lpstr>
      <vt:lpstr>Machine Learning</vt:lpstr>
      <vt:lpstr>Label Propagation</vt:lpstr>
      <vt:lpstr>Veracious Model</vt:lpstr>
      <vt:lpstr>Behavioral Features</vt:lpstr>
      <vt:lpstr>Model Metrics: Precision vs. Recall </vt:lpstr>
      <vt:lpstr>Model Metrics: ROC Curve</vt:lpstr>
      <vt:lpstr>Value to Sponsors: SHAP Values</vt:lpstr>
      <vt:lpstr>Identify -&gt; Map</vt:lpstr>
      <vt:lpstr>Mapping</vt:lpstr>
      <vt:lpstr>Narrative Mapping</vt:lpstr>
      <vt:lpstr>Analysis</vt:lpstr>
      <vt:lpstr>PowerPoint Presentation</vt:lpstr>
      <vt:lpstr>PowerPoint Presentation</vt:lpstr>
      <vt:lpstr>PowerPoint Presentation</vt:lpstr>
      <vt:lpstr>PowerPoint Presentation</vt:lpstr>
      <vt:lpstr>Questions?</vt:lpstr>
      <vt:lpstr>Appendix</vt:lpstr>
      <vt:lpstr>Cluster Daily Item Count</vt:lpstr>
      <vt:lpstr>Cluster WoW Average Growth %</vt:lpstr>
      <vt:lpstr>POS Extraction &amp; Word Clouds</vt:lpstr>
      <vt:lpstr>Source Tracking &amp; Exposure Inference</vt:lpstr>
      <vt:lpstr>Embedding  &amp; Encoding</vt:lpstr>
      <vt:lpstr>Clustering</vt:lpstr>
      <vt:lpstr>Cosine &amp; Angular Similarity</vt:lpstr>
      <vt:lpstr>Source Bias</vt:lpstr>
      <vt:lpstr>Sentiment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Era: VERACIOUS</dc:title>
  <dc:creator>Peter Kinder</dc:creator>
  <cp:lastModifiedBy>Peter Kinder</cp:lastModifiedBy>
  <cp:revision>2</cp:revision>
  <dcterms:created xsi:type="dcterms:W3CDTF">2022-04-17T20:32:27Z</dcterms:created>
  <dcterms:modified xsi:type="dcterms:W3CDTF">2022-05-02T16:57:04Z</dcterms:modified>
</cp:coreProperties>
</file>